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6"/>
  </p:notesMasterIdLst>
  <p:sldIdLst>
    <p:sldId id="260" r:id="rId5"/>
    <p:sldId id="945" r:id="rId6"/>
    <p:sldId id="878" r:id="rId7"/>
    <p:sldId id="938" r:id="rId8"/>
    <p:sldId id="947" r:id="rId9"/>
    <p:sldId id="902" r:id="rId10"/>
    <p:sldId id="904" r:id="rId11"/>
    <p:sldId id="906" r:id="rId12"/>
    <p:sldId id="941" r:id="rId13"/>
    <p:sldId id="909" r:id="rId14"/>
    <p:sldId id="954" r:id="rId15"/>
    <p:sldId id="950" r:id="rId16"/>
    <p:sldId id="953" r:id="rId17"/>
    <p:sldId id="952" r:id="rId18"/>
    <p:sldId id="922" r:id="rId19"/>
    <p:sldId id="882" r:id="rId20"/>
    <p:sldId id="901" r:id="rId21"/>
    <p:sldId id="946" r:id="rId22"/>
    <p:sldId id="925" r:id="rId23"/>
    <p:sldId id="948" r:id="rId24"/>
    <p:sldId id="93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le Cleveland" initials="KC" lastIdx="1" clrIdx="0">
    <p:extLst>
      <p:ext uri="{19B8F6BF-5375-455C-9EA6-DF929625EA0E}">
        <p15:presenceInfo xmlns:p15="http://schemas.microsoft.com/office/powerpoint/2012/main" userId="S::kcleveland@niagaracollege.ca::acd2b133-1c2b-4efc-a0b7-335666476f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2B3"/>
    <a:srgbClr val="0073CF"/>
    <a:srgbClr val="1E345C"/>
    <a:srgbClr val="7FA7D3"/>
    <a:srgbClr val="5087C4"/>
    <a:srgbClr val="4781C1"/>
    <a:srgbClr val="6F9DCE"/>
    <a:srgbClr val="3D73C3"/>
    <a:srgbClr val="3D7DC3"/>
    <a:srgbClr val="316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026EE-F1E5-458E-AD78-3136E0D59C0E}" v="363" dt="2021-03-31T12:08:49.086"/>
    <p1510:client id="{F561F06C-36F4-492F-9601-390C4BFB5CEA}" v="193" dt="2021-03-31T12:15:36.74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7814" autoAdjust="0"/>
  </p:normalViewPr>
  <p:slideViewPr>
    <p:cSldViewPr snapToGrid="0">
      <p:cViewPr varScale="1">
        <p:scale>
          <a:sx n="60" d="100"/>
          <a:sy n="60" d="100"/>
        </p:scale>
        <p:origin x="112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B430-119B-4AFA-9130-FECAC171061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D5552-E070-4ACD-BCEC-7588BB46F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garacollege.ca/fees-finances/financial-aid/osap/step-by-step-guide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services/benefits/education/student-aid/grants-loans/repay/assistance/rap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ycareer.niagaracollege.ca/home.ht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garacollege.ca/fees-finances/financial-aid/loans-and-lines-of-credit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garacollege.ca/fees-finances/prepare-an-expense-budg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cs typeface="Calibri"/>
              </a:rPr>
              <a:t>Recruitment to open presentation &amp; introduce </a:t>
            </a:r>
            <a:r>
              <a:rPr lang="en-US" i="1" dirty="0" err="1">
                <a:cs typeface="Calibri"/>
              </a:rPr>
              <a:t>FinAid</a:t>
            </a:r>
            <a:r>
              <a:rPr lang="en-US" i="1" dirty="0">
                <a:cs typeface="Calibri"/>
              </a:rPr>
              <a:t> partner.</a:t>
            </a:r>
          </a:p>
          <a:p>
            <a:endParaRPr lang="en-US" i="1" dirty="0">
              <a:cs typeface="Calibri"/>
            </a:endParaRPr>
          </a:p>
          <a:p>
            <a:r>
              <a:rPr lang="en-US" b="1" i="1" dirty="0">
                <a:cs typeface="Calibri"/>
              </a:rPr>
              <a:t>Poll Question: </a:t>
            </a:r>
            <a:r>
              <a:rPr lang="en-US" b="0" i="0" dirty="0">
                <a:solidFill>
                  <a:srgbClr val="232333"/>
                </a:solidFill>
                <a:effectLst/>
                <a:latin typeface="Lato"/>
              </a:rPr>
              <a:t>What are you hoping to learn about today? (Multiple Choice)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552-E070-4ACD-BCEC-7588BB46F4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64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>
                <a:cs typeface="Calibri"/>
              </a:rPr>
              <a:t>FinAid</a:t>
            </a:r>
            <a:r>
              <a:rPr lang="en-US" i="1" dirty="0">
                <a:cs typeface="Calibri"/>
              </a:rPr>
              <a:t> to deliver this side.</a:t>
            </a:r>
          </a:p>
          <a:p>
            <a:endParaRPr lang="en-US" i="1" dirty="0">
              <a:cs typeface="Calibri"/>
            </a:endParaRPr>
          </a:p>
          <a:p>
            <a:r>
              <a:rPr lang="en-US" i="1" dirty="0">
                <a:cs typeface="Calibri"/>
              </a:rPr>
              <a:t>Link to Provide:</a:t>
            </a:r>
            <a:r>
              <a:rPr lang="en-US" dirty="0">
                <a:cs typeface="Calibri"/>
              </a:rPr>
              <a:t> </a:t>
            </a:r>
            <a:r>
              <a:rPr lang="en-US" dirty="0">
                <a:hlinkClick r:id="rId3"/>
              </a:rPr>
              <a:t>https://www.niagaracollege.ca/fees-finances/financial-aid/osap/step-by-step-guide/</a:t>
            </a:r>
            <a:r>
              <a:rPr lang="en-US" dirty="0"/>
              <a:t> </a:t>
            </a:r>
          </a:p>
          <a:p>
            <a:endParaRPr lang="en-US" dirty="0">
              <a:cs typeface="Calibri"/>
            </a:endParaRPr>
          </a:p>
          <a:p>
            <a:r>
              <a:rPr lang="en-US" b="1" i="1" dirty="0">
                <a:cs typeface="Calibri"/>
              </a:rPr>
              <a:t>Poll Question (before switching to the next slide): </a:t>
            </a:r>
            <a:r>
              <a:rPr lang="en-US" b="0" i="0" dirty="0">
                <a:solidFill>
                  <a:srgbClr val="232333"/>
                </a:solidFill>
                <a:effectLst/>
                <a:latin typeface="Lato"/>
              </a:rPr>
              <a:t>True or False: OSAP provides you with loan repayment assistance after you graduate. (Single Choice)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552-E070-4ACD-BCEC-7588BB46F4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cs typeface="Calibri"/>
              </a:rPr>
              <a:t>Financial Aid to deliver this slide.</a:t>
            </a:r>
          </a:p>
          <a:p>
            <a:endParaRPr lang="en-US" i="1" dirty="0">
              <a:cs typeface="Calibri"/>
            </a:endParaRPr>
          </a:p>
          <a:p>
            <a:r>
              <a:rPr lang="en-US" i="1" dirty="0">
                <a:cs typeface="Calibri"/>
              </a:rPr>
              <a:t>Link to Provide: </a:t>
            </a:r>
            <a:r>
              <a:rPr lang="en-US" dirty="0">
                <a:hlinkClick r:id="rId3"/>
              </a:rPr>
              <a:t>https://www.canada.ca/en/services/benefits/education/student-aid/grants-loans/repay/assistance/rap.html</a:t>
            </a:r>
            <a:endParaRPr lang="en-US" dirty="0"/>
          </a:p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552-E070-4ACD-BCEC-7588BB46F4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9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>
                <a:cs typeface="Calibri"/>
              </a:rPr>
              <a:t>FinAid</a:t>
            </a:r>
            <a:r>
              <a:rPr lang="en-US" i="1" dirty="0">
                <a:cs typeface="Calibri"/>
              </a:rPr>
              <a:t> to deliver this side.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552-E070-4ACD-BCEC-7588BB46F4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04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>
                <a:cs typeface="Calibri"/>
              </a:rPr>
              <a:t>FinAid</a:t>
            </a:r>
            <a:r>
              <a:rPr lang="en-US" i="1" dirty="0">
                <a:cs typeface="Calibri"/>
              </a:rPr>
              <a:t> to deliver this side.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 panose="020F0502020204030204"/>
              </a:rPr>
              <a:t>Links to websites in slide.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552-E070-4ACD-BCEC-7588BB46F4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63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Calibri" panose="020F0502020204030204" pitchFamily="34" charset="0"/>
              <a:buNone/>
            </a:pPr>
            <a:r>
              <a:rPr lang="en-US" i="1" dirty="0">
                <a:cs typeface="Calibri"/>
              </a:rPr>
              <a:t>Recruitment to</a:t>
            </a:r>
            <a:r>
              <a:rPr lang="en-CA" sz="18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speak about student jobs on campus. Reference NC Expert job to bridge from previous slide</a:t>
            </a:r>
            <a:r>
              <a:rPr lang="en-US" i="1" dirty="0">
                <a:cs typeface="Calibri"/>
              </a:rPr>
              <a:t>.</a:t>
            </a:r>
          </a:p>
          <a:p>
            <a:endParaRPr lang="en-US" i="1" dirty="0">
              <a:cs typeface="Calibri"/>
            </a:endParaRPr>
          </a:p>
          <a:p>
            <a:r>
              <a:rPr lang="en-US" i="1" dirty="0">
                <a:cs typeface="Calibri"/>
              </a:rPr>
              <a:t>Links: </a:t>
            </a:r>
            <a:r>
              <a:rPr lang="en-US" dirty="0">
                <a:hlinkClick r:id="rId3"/>
              </a:rPr>
              <a:t>https://mycareer.niagaracollege.ca/home.htm</a:t>
            </a:r>
            <a:r>
              <a:rPr lang="en-US" dirty="0"/>
              <a:t> &amp; https://www.niagaracollege.ca/studentlife/eac/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552-E070-4ACD-BCEC-7588BB46F4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04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i="1" dirty="0">
                <a:solidFill>
                  <a:srgbClr val="001928"/>
                </a:solidFill>
                <a:latin typeface="Frutiger LT Std 57 Condensed" panose="020B0606020204020204" pitchFamily="34" charset="0"/>
              </a:rPr>
              <a:t>Speaking Notes</a:t>
            </a:r>
          </a:p>
          <a:p>
            <a:pPr>
              <a:lnSpc>
                <a:spcPct val="150000"/>
              </a:lnSpc>
            </a:pPr>
            <a:r>
              <a:rPr lang="en-CA" dirty="0">
                <a:solidFill>
                  <a:srgbClr val="001928"/>
                </a:solidFill>
                <a:latin typeface="Frutiger LT Std 57 Condensed" panose="020B0606020204020204" pitchFamily="34" charset="0"/>
              </a:rPr>
              <a:t>A student line of credit gives you a set amount of funds that you can borrow as needed and </a:t>
            </a:r>
            <a:r>
              <a:rPr lang="en-CA" b="0" dirty="0">
                <a:solidFill>
                  <a:srgbClr val="001928"/>
                </a:solidFill>
                <a:latin typeface="Frutiger LT Std 57 Condensed" panose="020B0606020204020204" pitchFamily="34" charset="0"/>
              </a:rPr>
              <a:t>you’re only charged interest on what you borrow. </a:t>
            </a:r>
          </a:p>
          <a:p>
            <a:pPr>
              <a:lnSpc>
                <a:spcPct val="150000"/>
              </a:lnSpc>
            </a:pPr>
            <a:r>
              <a:rPr lang="en-CA" dirty="0">
                <a:solidFill>
                  <a:srgbClr val="001928"/>
                </a:solidFill>
                <a:latin typeface="Frutiger LT Std 57 Condensed" panose="020B0606020204020204" pitchFamily="34" charset="0"/>
              </a:rPr>
              <a:t>	For example, if you have a $15,000 line of credit and only borrow $5,000, you are only charged interest on the $5,000.</a:t>
            </a:r>
          </a:p>
          <a:p>
            <a:endParaRPr lang="en-US" sz="1200" dirty="0">
              <a:latin typeface="Frutiger LT Std 57 Condensed" panose="020B0606020204020204" pitchFamily="34" charset="0"/>
            </a:endParaRPr>
          </a:p>
          <a:p>
            <a:r>
              <a:rPr lang="en-US" sz="1200" dirty="0">
                <a:latin typeface="Frutiger LT Std 57 Condensed" panose="020B0606020204020204" pitchFamily="34" charset="0"/>
              </a:rPr>
              <a:t>Speak to your bank about an appointment with a Financial Advisor.</a:t>
            </a:r>
          </a:p>
          <a:p>
            <a:endParaRPr lang="en-US" dirty="0">
              <a:latin typeface="Frutiger LT Std 57 Condensed"/>
            </a:endParaRPr>
          </a:p>
          <a:p>
            <a:r>
              <a:rPr lang="en-US" i="1" dirty="0">
                <a:latin typeface="Frutiger LT Std 57 Condensed"/>
                <a:cs typeface="Calibri" panose="020F0502020204030204"/>
              </a:rPr>
              <a:t>Link to Provide:</a:t>
            </a:r>
            <a:r>
              <a:rPr lang="en-US" dirty="0">
                <a:latin typeface="Frutiger LT Std 57 Condensed"/>
                <a:cs typeface="Calibri" panose="020F0502020204030204"/>
              </a:rPr>
              <a:t> </a:t>
            </a:r>
            <a:r>
              <a:rPr lang="en-US" dirty="0">
                <a:hlinkClick r:id="rId3"/>
              </a:rPr>
              <a:t>https://www.niagaracollege.ca/fees-finances/financial-aid/loans-and-lines-of-credit/</a:t>
            </a:r>
            <a:endParaRPr lang="en-US" dirty="0">
              <a:latin typeface="Frutiger LT Std 57 Condensed"/>
              <a:cs typeface="Calibri" panose="020F0502020204030204"/>
            </a:endParaRPr>
          </a:p>
          <a:p>
            <a:endParaRPr lang="en-US" dirty="0">
              <a:latin typeface="Frutiger LT Std 57 Condensed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552-E070-4ACD-BCEC-7588BB46F4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>
                <a:cs typeface="Calibri"/>
              </a:rPr>
              <a:t>FinAid</a:t>
            </a:r>
            <a:r>
              <a:rPr lang="en-US" i="1" dirty="0">
                <a:cs typeface="Calibri"/>
              </a:rPr>
              <a:t> &amp; Recruitment to deliver this side.</a:t>
            </a:r>
          </a:p>
          <a:p>
            <a:endParaRPr lang="en-US" b="1" dirty="0"/>
          </a:p>
          <a:p>
            <a:r>
              <a:rPr lang="en-US" b="0" dirty="0">
                <a:highlight>
                  <a:srgbClr val="FFFF00"/>
                </a:highlight>
              </a:rPr>
              <a:t>SAB – financial</a:t>
            </a:r>
            <a:r>
              <a:rPr lang="en-US" b="0" baseline="0" dirty="0">
                <a:highlight>
                  <a:srgbClr val="FFFF00"/>
                </a:highlight>
              </a:rPr>
              <a:t> hardship</a:t>
            </a:r>
          </a:p>
          <a:p>
            <a:r>
              <a:rPr lang="en-US" b="0" baseline="0" dirty="0">
                <a:highlight>
                  <a:srgbClr val="FFFF00"/>
                </a:highlight>
              </a:rPr>
              <a:t>Assessment of application/corrections &amp; appeals</a:t>
            </a:r>
          </a:p>
          <a:p>
            <a:r>
              <a:rPr lang="en-US" b="0" baseline="0" dirty="0">
                <a:highlight>
                  <a:srgbClr val="FFFF00"/>
                </a:highlight>
              </a:rPr>
              <a:t>Link to other resources</a:t>
            </a:r>
          </a:p>
          <a:p>
            <a:endParaRPr lang="en-US" b="1" baseline="0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cs typeface="Calibri"/>
              </a:rPr>
              <a:t>Hand back to Recruitment.</a:t>
            </a:r>
          </a:p>
          <a:p>
            <a:endParaRPr lang="en-US" b="1" baseline="0" dirty="0">
              <a:highlight>
                <a:srgbClr val="FFFF00"/>
              </a:highlight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552-E070-4ACD-BCEC-7588BB46F4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49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552-E070-4ACD-BCEC-7588BB46F4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>
                <a:cs typeface="Calibri"/>
              </a:rPr>
              <a:t>FinAid</a:t>
            </a:r>
            <a:r>
              <a:rPr lang="en-US" i="1" dirty="0">
                <a:cs typeface="Calibri"/>
              </a:rPr>
              <a:t> to deliver this 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552-E070-4ACD-BCEC-7588BB46F4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41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>
                <a:cs typeface="Calibri"/>
              </a:rPr>
              <a:t>FinAid</a:t>
            </a:r>
            <a:r>
              <a:rPr lang="en-US" i="1" dirty="0">
                <a:cs typeface="Calibri"/>
              </a:rPr>
              <a:t> to deliver this side.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552-E070-4ACD-BCEC-7588BB46F4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>
                <a:cs typeface="Calibri"/>
              </a:rPr>
              <a:t>FinAid</a:t>
            </a:r>
            <a:r>
              <a:rPr lang="en-US" i="1" dirty="0">
                <a:cs typeface="Calibri"/>
              </a:rPr>
              <a:t> to deliver this side.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cs typeface="Calibri"/>
            </a:endParaRPr>
          </a:p>
          <a:p>
            <a:r>
              <a:rPr lang="en-US" i="1" dirty="0">
                <a:cs typeface="Calibri"/>
              </a:rPr>
              <a:t>Link:</a:t>
            </a:r>
            <a:r>
              <a:rPr lang="en-US" dirty="0">
                <a:cs typeface="Calibri"/>
              </a:rPr>
              <a:t> </a:t>
            </a:r>
            <a:r>
              <a:rPr lang="en-US" dirty="0">
                <a:hlinkClick r:id="rId3"/>
              </a:rPr>
              <a:t>https://www.niagaracollege.ca/fees-finances/prepare-an-expense-budget/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What</a:t>
            </a:r>
            <a:r>
              <a:rPr lang="en-US" baseline="0" dirty="0">
                <a:cs typeface="Calibri"/>
              </a:rPr>
              <a:t> are your costs going to be?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552-E070-4ACD-BCEC-7588BB46F4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7063" marR="0" lvl="0" indent="-627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>
                <a:cs typeface="Calibri"/>
              </a:rPr>
              <a:t>FinAid</a:t>
            </a:r>
            <a:r>
              <a:rPr lang="en-US" i="1" dirty="0">
                <a:cs typeface="Calibri"/>
              </a:rPr>
              <a:t> to deliver this side.</a:t>
            </a:r>
          </a:p>
          <a:p>
            <a:pPr marL="627063" indent="-627063">
              <a:defRPr/>
            </a:pPr>
            <a:r>
              <a:rPr lang="en-US" sz="1200" dirty="0">
                <a:latin typeface="+mj-lt"/>
              </a:rPr>
              <a:t>Notes for #4;</a:t>
            </a:r>
          </a:p>
          <a:p>
            <a:pPr marL="627063" indent="-627063">
              <a:defRPr/>
            </a:pPr>
            <a:r>
              <a:rPr lang="en-US" sz="1200" dirty="0">
                <a:latin typeface="+mj-lt"/>
              </a:rPr>
              <a:t>Cell phone plan, internet/cable bundle</a:t>
            </a:r>
          </a:p>
          <a:p>
            <a:pPr marL="627063" indent="-627063">
              <a:defRPr/>
            </a:pPr>
            <a:r>
              <a:rPr lang="en-US" sz="1200" dirty="0">
                <a:latin typeface="+mj-lt"/>
              </a:rPr>
              <a:t>Avoid high interest credit cards, bank machine fees, and late fees</a:t>
            </a:r>
            <a:endParaRPr lang="en-US" sz="100" dirty="0">
              <a:latin typeface="+mj-lt"/>
            </a:endParaRPr>
          </a:p>
          <a:p>
            <a:pPr marL="627063" indent="-627063">
              <a:defRPr/>
            </a:pPr>
            <a:r>
              <a:rPr lang="en-US" sz="1200" dirty="0">
                <a:latin typeface="+mj-lt"/>
              </a:rPr>
              <a:t>Make meals instead of ordering out or using food delivery </a:t>
            </a:r>
            <a:endParaRPr lang="en-US" sz="100" dirty="0">
              <a:latin typeface="+mj-lt"/>
            </a:endParaRPr>
          </a:p>
          <a:p>
            <a:pPr marL="627063" indent="-627063">
              <a:defRPr/>
            </a:pPr>
            <a:r>
              <a:rPr lang="en-US" sz="1200" dirty="0">
                <a:latin typeface="+mj-lt"/>
              </a:rPr>
              <a:t>Take the bus, ride a bike, or carpool</a:t>
            </a:r>
            <a:endParaRPr lang="en-US" sz="100" dirty="0">
              <a:latin typeface="+mj-lt"/>
            </a:endParaRPr>
          </a:p>
          <a:p>
            <a:pPr marL="627063" indent="-627063">
              <a:defRPr/>
            </a:pPr>
            <a:r>
              <a:rPr lang="en-US" sz="1200" dirty="0">
                <a:latin typeface="+mj-lt"/>
              </a:rPr>
              <a:t>Use computers, internet &amp; gym at school once available</a:t>
            </a:r>
            <a:endParaRPr lang="en-US" sz="100" dirty="0">
              <a:latin typeface="+mj-lt"/>
            </a:endParaRPr>
          </a:p>
          <a:p>
            <a:pPr marL="627063" indent="-627063">
              <a:defRPr/>
            </a:pPr>
            <a:endParaRPr lang="en-US" sz="1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552-E070-4ACD-BCEC-7588BB46F4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>
                <a:cs typeface="Calibri"/>
              </a:rPr>
              <a:t>FinAid</a:t>
            </a:r>
            <a:r>
              <a:rPr lang="en-US" i="1" dirty="0">
                <a:cs typeface="Calibri"/>
              </a:rPr>
              <a:t> to deliver this side.</a:t>
            </a:r>
          </a:p>
          <a:p>
            <a:endParaRPr lang="en-US" dirty="0"/>
          </a:p>
          <a:p>
            <a:r>
              <a:rPr lang="en-US" b="1" i="1" dirty="0"/>
              <a:t>Poll Question: </a:t>
            </a:r>
            <a:r>
              <a:rPr lang="en-US" b="0" i="0" dirty="0">
                <a:solidFill>
                  <a:srgbClr val="232333"/>
                </a:solidFill>
                <a:effectLst/>
                <a:latin typeface="Lato"/>
              </a:rPr>
              <a:t>Will you be applying to OSAP? (Single Choice)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552-E070-4ACD-BCEC-7588BB46F4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99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>
                <a:cs typeface="Calibri"/>
              </a:rPr>
              <a:t>FinAid</a:t>
            </a:r>
            <a:r>
              <a:rPr lang="en-US" i="1" dirty="0">
                <a:cs typeface="Calibri"/>
              </a:rPr>
              <a:t> to deliver this 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552-E070-4ACD-BCEC-7588BB46F4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10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>
                <a:cs typeface="Calibri"/>
              </a:rPr>
              <a:t>FinAid</a:t>
            </a:r>
            <a:r>
              <a:rPr lang="en-US" i="1" dirty="0">
                <a:cs typeface="Calibri"/>
              </a:rPr>
              <a:t> to deliver this side.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https://www.ontario.ca/page/osap-definitions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552-E070-4ACD-BCEC-7588BB46F4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36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i="1" dirty="0" err="1">
                <a:cs typeface="Calibri"/>
              </a:rPr>
              <a:t>FinAid</a:t>
            </a:r>
            <a:r>
              <a:rPr lang="en-US" i="1" dirty="0">
                <a:cs typeface="Calibri"/>
              </a:rPr>
              <a:t> to deliver this side.</a:t>
            </a:r>
            <a:br>
              <a:rPr lang="en-US" i="1" dirty="0">
                <a:cs typeface="Calibri"/>
              </a:rPr>
            </a:br>
            <a:br>
              <a:rPr lang="en-US" i="1" dirty="0">
                <a:cs typeface="Calibri"/>
              </a:rPr>
            </a:br>
            <a:r>
              <a:rPr lang="en-US" b="1" i="1" dirty="0">
                <a:cs typeface="Calibri"/>
              </a:rPr>
              <a:t>Poll Question (before switching to the next slide): </a:t>
            </a:r>
            <a:r>
              <a:rPr lang="en-US" b="0" i="0" dirty="0">
                <a:solidFill>
                  <a:srgbClr val="232333"/>
                </a:solidFill>
                <a:effectLst/>
                <a:latin typeface="Lato"/>
              </a:rPr>
              <a:t>True or False: OSAP gives away free money. (Single Choice)</a:t>
            </a:r>
          </a:p>
          <a:p>
            <a:pPr algn="l"/>
            <a:endParaRPr lang="en-US" b="0" i="0" dirty="0">
              <a:solidFill>
                <a:srgbClr val="232333"/>
              </a:solidFill>
              <a:effectLst/>
              <a:latin typeface="Lato"/>
            </a:endParaRPr>
          </a:p>
          <a:p>
            <a:pPr algn="l"/>
            <a:r>
              <a:rPr lang="en-US" b="0" i="0" dirty="0">
                <a:solidFill>
                  <a:srgbClr val="232333"/>
                </a:solidFill>
                <a:effectLst/>
                <a:latin typeface="Lato"/>
              </a:rPr>
              <a:t>Link: https://osap.gov.on.ca/AidEstimator2021Web/enterapp/enter.xhtml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552-E070-4ACD-BCEC-7588BB46F4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5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4181-D824-7F4B-AD59-37CFB8A2B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43D28-74C3-C04D-9BFC-8D690EBDE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957F6-4E2F-EF4C-B47B-FD439140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BA1D-F616-FD48-83D1-1739AA2A0F3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E668D-E5D3-E746-A4AD-20E3B5C4A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121E4-F389-CF48-A94D-D272DABB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D88C4-F3E8-E041-B3E2-05F9A969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5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5700-CC85-9E4B-B14E-9CE902E1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936C9-23E4-F04C-ABF4-C5E8FCD87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A641E-6E53-2342-ABF6-70BB8B998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BA1D-F616-FD48-83D1-1739AA2A0F3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F07C5-DB5A-C840-9F3E-2BA32870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C8DF9-4E39-6A48-B178-34E275A4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D88C4-F3E8-E041-B3E2-05F9A969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4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6F98CD-F46C-0C46-8FF1-0487AEC84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753F8-415E-7E40-BA81-7F1D7983B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7FE19-63F7-2040-93F5-C1C3372B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BA1D-F616-FD48-83D1-1739AA2A0F3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6C316-0515-0E40-A98E-63634EB5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202C5-8EB7-0049-B0BF-65A5B00F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D88C4-F3E8-E041-B3E2-05F9A969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18667-E1C2-4A40-8258-463CB1FE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510B0-6A46-BD46-BC26-ED5EDA4EE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0A4F7-A114-5C48-8477-A29E8516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BA1D-F616-FD48-83D1-1739AA2A0F3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85CAF-B439-E047-8E0F-B1A611D8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95C9-CB41-8149-825D-8B56FCC2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D88C4-F3E8-E041-B3E2-05F9A969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B752-4DD0-EB45-A04F-652EAF52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CFF09-0C5D-9241-82A5-87BD0941F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25CEF-4896-F84D-8AAE-EF0762E5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BA1D-F616-FD48-83D1-1739AA2A0F3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145BC-C284-2A4F-866F-2A7C0244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55482-D64C-7B47-8894-F5F6384E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D88C4-F3E8-E041-B3E2-05F9A969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7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E088-9D06-2A4E-9612-DB561D20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9095-43BE-4546-A2A5-4A2F60523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41CE2-913D-984D-876A-AC7701656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30C81-3FD5-AC4A-BF0A-60410300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BA1D-F616-FD48-83D1-1739AA2A0F3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30DC3-EAB5-3246-BA1B-C1C5C334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508A0-E7F9-D949-B0B8-7D2931E4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D88C4-F3E8-E041-B3E2-05F9A969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4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375B6-6981-8D49-9D6D-CE3A3FD0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E7282-EC6B-8B4B-9243-AA2096C34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C9D55-53C7-6844-83A0-54060AFCC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AC3762-D566-B344-822F-F61BB4729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1FD47-3765-4649-85DB-FBB6A6FFD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104798-6C74-2E49-9E7F-0583E376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BA1D-F616-FD48-83D1-1739AA2A0F3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D1FB0-10DD-A943-A5D2-DEADAFCD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997056-89E0-F84E-99E0-B804D4B0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D88C4-F3E8-E041-B3E2-05F9A969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1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F15F-0ECE-FB4B-A093-380DB652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17B5A-54C4-F14E-986D-A6B552B1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BA1D-F616-FD48-83D1-1739AA2A0F3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22D12-78F1-9E4E-994C-A538E9C8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5A61C-174A-7849-BEF2-C0355A7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D88C4-F3E8-E041-B3E2-05F9A969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3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46185-EDA2-E54F-8E07-885B02DD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BA1D-F616-FD48-83D1-1739AA2A0F3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8F7434-BDAC-8145-AFF7-11C8FD7F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AE6F1-6BA7-1444-AD4E-DD2FC6C3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D88C4-F3E8-E041-B3E2-05F9A969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8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D87D-0867-2548-B507-A792C8D1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8A271-6C2E-FC43-8B03-32106569E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847C2-BA71-2549-9D04-53E02066A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0C9FC-6CA2-EB45-8473-9FC56BBA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BA1D-F616-FD48-83D1-1739AA2A0F3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F2A14-A754-4049-883B-EBEA4E9A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492B2-A5D3-6042-BBA4-BB2300D7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D88C4-F3E8-E041-B3E2-05F9A969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9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2E2C-898F-B843-9FBF-ACE15CD8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6BC8E-9C9B-1C41-891B-C28262339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FFC8E-C5C1-1D49-92B8-0744616E5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75140-F4F4-1B40-8C62-0AA8D4B5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BA1D-F616-FD48-83D1-1739AA2A0F3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880D1-B47B-634A-9C7F-CB20203D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18089-329B-0345-B3A6-95FC948D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D88C4-F3E8-E041-B3E2-05F9A969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9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9BD02FD1-9DD7-9542-90C4-50BE30AD421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EAF63B-3B82-3547-970E-899FE309A8E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531307" y="5654289"/>
            <a:ext cx="1265721" cy="8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9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osap.gov.on.ca/AidEstimator2021Web/enterapp/debt_calculator.x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280DB4-943F-4A84-8D4F-FC2937C92281}"/>
              </a:ext>
            </a:extLst>
          </p:cNvPr>
          <p:cNvSpPr/>
          <p:nvPr/>
        </p:nvSpPr>
        <p:spPr>
          <a:xfrm>
            <a:off x="0" y="1102400"/>
            <a:ext cx="10455007" cy="1999549"/>
          </a:xfrm>
          <a:prstGeom prst="rect">
            <a:avLst/>
          </a:prstGeom>
          <a:gradFill flip="none" rotWithShape="1">
            <a:gsLst>
              <a:gs pos="30000">
                <a:srgbClr val="CFE3F8">
                  <a:alpha val="77000"/>
                </a:srgbClr>
              </a:gs>
              <a:gs pos="100000">
                <a:srgbClr val="CFE3F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 algn="ctr"/>
            <a:r>
              <a:rPr lang="en-US" sz="4000" b="1" dirty="0">
                <a:solidFill>
                  <a:srgbClr val="0073CF"/>
                </a:solidFill>
                <a:latin typeface="Arial"/>
                <a:ea typeface="FangSong"/>
                <a:cs typeface="Arial"/>
              </a:rPr>
              <a:t>FINANCIAL AID &amp; AWARDS</a:t>
            </a:r>
          </a:p>
          <a:p>
            <a:pPr marL="184150" algn="ctr"/>
            <a:r>
              <a:rPr lang="en-US" sz="4800" b="1" dirty="0">
                <a:solidFill>
                  <a:srgbClr val="0070C0"/>
                </a:solidFill>
              </a:rPr>
              <a:t>Ontario Student Assistance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280DB4-943F-4A84-8D4F-FC2937C92281}"/>
              </a:ext>
            </a:extLst>
          </p:cNvPr>
          <p:cNvSpPr/>
          <p:nvPr/>
        </p:nvSpPr>
        <p:spPr>
          <a:xfrm>
            <a:off x="-1" y="3318517"/>
            <a:ext cx="10455007" cy="1999549"/>
          </a:xfrm>
          <a:prstGeom prst="rect">
            <a:avLst/>
          </a:prstGeom>
          <a:gradFill flip="none" rotWithShape="1">
            <a:gsLst>
              <a:gs pos="30000">
                <a:srgbClr val="CFE3F8">
                  <a:alpha val="77000"/>
                </a:srgbClr>
              </a:gs>
              <a:gs pos="100000">
                <a:srgbClr val="CFE3F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 algn="ctr"/>
            <a:r>
              <a:rPr lang="en-US" sz="4000" b="1" dirty="0">
                <a:solidFill>
                  <a:srgbClr val="0073CF"/>
                </a:solidFill>
                <a:latin typeface="Arial"/>
                <a:ea typeface="FangSong"/>
                <a:cs typeface="Arial"/>
              </a:rPr>
              <a:t>Ontario.ca/</a:t>
            </a:r>
            <a:r>
              <a:rPr lang="en-US" sz="4000" b="1" dirty="0" err="1">
                <a:solidFill>
                  <a:srgbClr val="0073CF"/>
                </a:solidFill>
                <a:latin typeface="Arial"/>
                <a:ea typeface="FangSong"/>
                <a:cs typeface="Arial"/>
              </a:rPr>
              <a:t>osap</a:t>
            </a:r>
            <a:endParaRPr lang="en-US" sz="4000" b="1" dirty="0">
              <a:solidFill>
                <a:srgbClr val="0073CF"/>
              </a:solidFill>
              <a:latin typeface="Arial"/>
              <a:ea typeface="FangSong"/>
              <a:cs typeface="Arial"/>
            </a:endParaRPr>
          </a:p>
          <a:p>
            <a:pPr marL="184150" algn="ctr"/>
            <a:r>
              <a:rPr lang="en-US" sz="4800" b="1" dirty="0">
                <a:solidFill>
                  <a:srgbClr val="0073CF"/>
                </a:solidFill>
                <a:latin typeface="Arial"/>
                <a:ea typeface="FangSong"/>
                <a:cs typeface="Arial"/>
              </a:rPr>
              <a:t>2021.22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25608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85D857-AFC7-4271-9332-55AE50C92A17}"/>
              </a:ext>
            </a:extLst>
          </p:cNvPr>
          <p:cNvSpPr/>
          <p:nvPr/>
        </p:nvSpPr>
        <p:spPr>
          <a:xfrm>
            <a:off x="88082" y="367054"/>
            <a:ext cx="1068501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 algn="ctr"/>
            <a:r>
              <a:rPr lang="en-US" sz="4000" b="1" dirty="0">
                <a:solidFill>
                  <a:srgbClr val="0073CF"/>
                </a:solidFill>
                <a:latin typeface="Arial"/>
                <a:cs typeface="Arial"/>
              </a:rPr>
              <a:t>WHEN &amp; HOW TO APPLY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297AC-BC3E-4402-97D7-77DBB4C6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76167" y="1285987"/>
            <a:ext cx="4749881" cy="428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0390F1-477C-4BA8-B0A6-D20AA99EC2C7}"/>
              </a:ext>
            </a:extLst>
          </p:cNvPr>
          <p:cNvSpPr txBox="1"/>
          <p:nvPr/>
        </p:nvSpPr>
        <p:spPr>
          <a:xfrm>
            <a:off x="329177" y="1193297"/>
            <a:ext cx="4646990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2745"/>
              </a:lnSpc>
            </a:pPr>
            <a:r>
              <a:rPr lang="en-US" sz="2400" dirty="0">
                <a:latin typeface="Frutiger LT Std 57 Condensed"/>
              </a:rPr>
              <a:t>The OSAP application for the 2021/22 academic year is OPEN! </a:t>
            </a:r>
          </a:p>
          <a:p>
            <a:pPr>
              <a:lnSpc>
                <a:spcPts val="2745"/>
              </a:lnSpc>
            </a:pPr>
            <a:endParaRPr lang="en-US" sz="2400" dirty="0">
              <a:latin typeface="Frutiger LT Std 57 Condensed"/>
            </a:endParaRPr>
          </a:p>
          <a:p>
            <a:pPr>
              <a:lnSpc>
                <a:spcPts val="2745"/>
              </a:lnSpc>
            </a:pPr>
            <a:r>
              <a:rPr lang="en-US" sz="2400" dirty="0">
                <a:latin typeface="Frutiger LT Std 57 Condensed"/>
              </a:rPr>
              <a:t>You are able to </a:t>
            </a:r>
            <a:r>
              <a:rPr lang="en-US" sz="2400" b="1" dirty="0">
                <a:latin typeface="Frutiger LT Std 57 Condensed"/>
              </a:rPr>
              <a:t>LOGIN</a:t>
            </a:r>
            <a:r>
              <a:rPr lang="en-US" sz="2400" dirty="0">
                <a:latin typeface="Frutiger LT Std 57 Condensed"/>
              </a:rPr>
              <a:t> and start your application.</a:t>
            </a:r>
          </a:p>
          <a:p>
            <a:pPr>
              <a:lnSpc>
                <a:spcPts val="2745"/>
              </a:lnSpc>
            </a:pPr>
            <a:endParaRPr lang="en-US" sz="2400" dirty="0">
              <a:latin typeface="Frutiger LT Std 57 Condensed"/>
            </a:endParaRPr>
          </a:p>
          <a:p>
            <a:pPr>
              <a:lnSpc>
                <a:spcPts val="2745"/>
              </a:lnSpc>
            </a:pPr>
            <a:r>
              <a:rPr lang="en-US" sz="2400" dirty="0">
                <a:latin typeface="Frutiger LT Std 57 Condensed"/>
              </a:rPr>
              <a:t>If you have not done so already, you can click on </a:t>
            </a:r>
            <a:r>
              <a:rPr lang="en-US" sz="2400" b="1" dirty="0">
                <a:latin typeface="Frutiger LT Std 57 Condensed"/>
              </a:rPr>
              <a:t>REGISTER</a:t>
            </a:r>
            <a:r>
              <a:rPr lang="en-US" sz="2400" dirty="0">
                <a:latin typeface="Frutiger LT Std 57 Condensed"/>
              </a:rPr>
              <a:t> and start creating your OSAP account</a:t>
            </a:r>
          </a:p>
          <a:p>
            <a:pPr>
              <a:lnSpc>
                <a:spcPts val="2745"/>
              </a:lnSpc>
            </a:pPr>
            <a:endParaRPr lang="en-US" sz="2400" dirty="0">
              <a:latin typeface="Frutiger LT Std 57 Condensed"/>
            </a:endParaRPr>
          </a:p>
          <a:p>
            <a:pPr>
              <a:lnSpc>
                <a:spcPts val="2745"/>
              </a:lnSpc>
            </a:pPr>
            <a:r>
              <a:rPr lang="en-US" sz="2400" dirty="0">
                <a:latin typeface="Frutiger LT Std 57 Condensed"/>
              </a:rPr>
              <a:t>APPLY EARLY! Supporting documents can take up to 4 weeks to process.</a:t>
            </a:r>
          </a:p>
          <a:p>
            <a:endParaRPr lang="en-US" sz="2600" dirty="0">
              <a:latin typeface="Frutiger LT Std 57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71509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92111" y="1306643"/>
            <a:ext cx="8153400" cy="4450144"/>
            <a:chOff x="1253110" y="1102329"/>
            <a:chExt cx="6535039" cy="3459544"/>
          </a:xfrm>
        </p:grpSpPr>
        <p:sp>
          <p:nvSpPr>
            <p:cNvPr id="4" name="Freeform 3"/>
            <p:cNvSpPr/>
            <p:nvPr/>
          </p:nvSpPr>
          <p:spPr>
            <a:xfrm>
              <a:off x="1258550" y="1102329"/>
              <a:ext cx="1448552" cy="1081313"/>
            </a:xfrm>
            <a:custGeom>
              <a:avLst/>
              <a:gdLst>
                <a:gd name="connsiteX0" fmla="*/ 86505 w 1448552"/>
                <a:gd name="connsiteY0" fmla="*/ 0 h 1081313"/>
                <a:gd name="connsiteX1" fmla="*/ 1362047 w 1448552"/>
                <a:gd name="connsiteY1" fmla="*/ 0 h 1081313"/>
                <a:gd name="connsiteX2" fmla="*/ 1448552 w 1448552"/>
                <a:gd name="connsiteY2" fmla="*/ 86505 h 1081313"/>
                <a:gd name="connsiteX3" fmla="*/ 1448552 w 1448552"/>
                <a:gd name="connsiteY3" fmla="*/ 1081313 h 1081313"/>
                <a:gd name="connsiteX4" fmla="*/ 1448552 w 1448552"/>
                <a:gd name="connsiteY4" fmla="*/ 1081313 h 1081313"/>
                <a:gd name="connsiteX5" fmla="*/ 0 w 1448552"/>
                <a:gd name="connsiteY5" fmla="*/ 1081313 h 1081313"/>
                <a:gd name="connsiteX6" fmla="*/ 0 w 1448552"/>
                <a:gd name="connsiteY6" fmla="*/ 1081313 h 1081313"/>
                <a:gd name="connsiteX7" fmla="*/ 0 w 1448552"/>
                <a:gd name="connsiteY7" fmla="*/ 86505 h 1081313"/>
                <a:gd name="connsiteX8" fmla="*/ 86505 w 1448552"/>
                <a:gd name="connsiteY8" fmla="*/ 0 h 108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552" h="1081313">
                  <a:moveTo>
                    <a:pt x="86505" y="0"/>
                  </a:moveTo>
                  <a:lnTo>
                    <a:pt x="1362047" y="0"/>
                  </a:lnTo>
                  <a:cubicBezTo>
                    <a:pt x="1409822" y="0"/>
                    <a:pt x="1448552" y="38730"/>
                    <a:pt x="1448552" y="86505"/>
                  </a:cubicBezTo>
                  <a:lnTo>
                    <a:pt x="1448552" y="1081313"/>
                  </a:lnTo>
                  <a:lnTo>
                    <a:pt x="1448552" y="1081313"/>
                  </a:lnTo>
                  <a:lnTo>
                    <a:pt x="0" y="1081313"/>
                  </a:lnTo>
                  <a:lnTo>
                    <a:pt x="0" y="1081313"/>
                  </a:lnTo>
                  <a:lnTo>
                    <a:pt x="0" y="86505"/>
                  </a:lnTo>
                  <a:cubicBezTo>
                    <a:pt x="0" y="38730"/>
                    <a:pt x="38730" y="0"/>
                    <a:pt x="86505" y="0"/>
                  </a:cubicBezTo>
                  <a:close/>
                </a:path>
              </a:pathLst>
            </a:custGeom>
            <a:ln>
              <a:solidFill>
                <a:srgbClr val="03506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196" tIns="93916" rIns="48196" bIns="22860" numCol="1" spcCol="1270" anchor="t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253110" y="2157184"/>
              <a:ext cx="1448551" cy="464964"/>
            </a:xfrm>
            <a:custGeom>
              <a:avLst/>
              <a:gdLst>
                <a:gd name="connsiteX0" fmla="*/ 0 w 1448552"/>
                <a:gd name="connsiteY0" fmla="*/ 0 h 464964"/>
                <a:gd name="connsiteX1" fmla="*/ 1448552 w 1448552"/>
                <a:gd name="connsiteY1" fmla="*/ 0 h 464964"/>
                <a:gd name="connsiteX2" fmla="*/ 1448552 w 1448552"/>
                <a:gd name="connsiteY2" fmla="*/ 464964 h 464964"/>
                <a:gd name="connsiteX3" fmla="*/ 0 w 1448552"/>
                <a:gd name="connsiteY3" fmla="*/ 464964 h 464964"/>
                <a:gd name="connsiteX4" fmla="*/ 0 w 1448552"/>
                <a:gd name="connsiteY4" fmla="*/ 0 h 46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552" h="464964">
                  <a:moveTo>
                    <a:pt x="0" y="0"/>
                  </a:moveTo>
                  <a:lnTo>
                    <a:pt x="1448552" y="0"/>
                  </a:lnTo>
                  <a:lnTo>
                    <a:pt x="1448552" y="464964"/>
                  </a:lnTo>
                  <a:lnTo>
                    <a:pt x="0" y="464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91C4"/>
            </a:solidFill>
            <a:ln>
              <a:solidFill>
                <a:srgbClr val="03506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0" tIns="0" rIns="466545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cap="small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Step  </a:t>
              </a:r>
              <a:r>
                <a:rPr lang="en-US" sz="2000" b="1" kern="1200" cap="small" baseline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2952232" y="1102329"/>
              <a:ext cx="1448552" cy="1081313"/>
            </a:xfrm>
            <a:custGeom>
              <a:avLst/>
              <a:gdLst>
                <a:gd name="connsiteX0" fmla="*/ 86505 w 1448552"/>
                <a:gd name="connsiteY0" fmla="*/ 0 h 1081313"/>
                <a:gd name="connsiteX1" fmla="*/ 1362047 w 1448552"/>
                <a:gd name="connsiteY1" fmla="*/ 0 h 1081313"/>
                <a:gd name="connsiteX2" fmla="*/ 1448552 w 1448552"/>
                <a:gd name="connsiteY2" fmla="*/ 86505 h 1081313"/>
                <a:gd name="connsiteX3" fmla="*/ 1448552 w 1448552"/>
                <a:gd name="connsiteY3" fmla="*/ 1081313 h 1081313"/>
                <a:gd name="connsiteX4" fmla="*/ 1448552 w 1448552"/>
                <a:gd name="connsiteY4" fmla="*/ 1081313 h 1081313"/>
                <a:gd name="connsiteX5" fmla="*/ 0 w 1448552"/>
                <a:gd name="connsiteY5" fmla="*/ 1081313 h 1081313"/>
                <a:gd name="connsiteX6" fmla="*/ 0 w 1448552"/>
                <a:gd name="connsiteY6" fmla="*/ 1081313 h 1081313"/>
                <a:gd name="connsiteX7" fmla="*/ 0 w 1448552"/>
                <a:gd name="connsiteY7" fmla="*/ 86505 h 1081313"/>
                <a:gd name="connsiteX8" fmla="*/ 86505 w 1448552"/>
                <a:gd name="connsiteY8" fmla="*/ 0 h 108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552" h="1081313">
                  <a:moveTo>
                    <a:pt x="86505" y="0"/>
                  </a:moveTo>
                  <a:lnTo>
                    <a:pt x="1362047" y="0"/>
                  </a:lnTo>
                  <a:cubicBezTo>
                    <a:pt x="1409822" y="0"/>
                    <a:pt x="1448552" y="38730"/>
                    <a:pt x="1448552" y="86505"/>
                  </a:cubicBezTo>
                  <a:lnTo>
                    <a:pt x="1448552" y="1081313"/>
                  </a:lnTo>
                  <a:lnTo>
                    <a:pt x="1448552" y="1081313"/>
                  </a:lnTo>
                  <a:lnTo>
                    <a:pt x="0" y="1081313"/>
                  </a:lnTo>
                  <a:lnTo>
                    <a:pt x="0" y="1081313"/>
                  </a:lnTo>
                  <a:lnTo>
                    <a:pt x="0" y="86505"/>
                  </a:lnTo>
                  <a:cubicBezTo>
                    <a:pt x="0" y="38730"/>
                    <a:pt x="38730" y="0"/>
                    <a:pt x="86505" y="0"/>
                  </a:cubicBezTo>
                  <a:close/>
                </a:path>
              </a:pathLst>
            </a:custGeom>
            <a:ln>
              <a:solidFill>
                <a:srgbClr val="03506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196" tIns="93916" rIns="48196" bIns="22860" numCol="1" spcCol="1270" anchor="t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952232" y="2183643"/>
              <a:ext cx="1448552" cy="464964"/>
            </a:xfrm>
            <a:custGeom>
              <a:avLst/>
              <a:gdLst>
                <a:gd name="connsiteX0" fmla="*/ 0 w 1448552"/>
                <a:gd name="connsiteY0" fmla="*/ 0 h 464964"/>
                <a:gd name="connsiteX1" fmla="*/ 1448552 w 1448552"/>
                <a:gd name="connsiteY1" fmla="*/ 0 h 464964"/>
                <a:gd name="connsiteX2" fmla="*/ 1448552 w 1448552"/>
                <a:gd name="connsiteY2" fmla="*/ 464964 h 464964"/>
                <a:gd name="connsiteX3" fmla="*/ 0 w 1448552"/>
                <a:gd name="connsiteY3" fmla="*/ 464964 h 464964"/>
                <a:gd name="connsiteX4" fmla="*/ 0 w 1448552"/>
                <a:gd name="connsiteY4" fmla="*/ 0 h 46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552" h="464964">
                  <a:moveTo>
                    <a:pt x="0" y="0"/>
                  </a:moveTo>
                  <a:lnTo>
                    <a:pt x="1448552" y="0"/>
                  </a:lnTo>
                  <a:lnTo>
                    <a:pt x="1448552" y="464964"/>
                  </a:lnTo>
                  <a:lnTo>
                    <a:pt x="0" y="464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91C4"/>
            </a:solidFill>
            <a:ln>
              <a:solidFill>
                <a:srgbClr val="03506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0" tIns="0" rIns="466545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cap="small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Step </a:t>
              </a:r>
              <a:r>
                <a:rPr lang="en-US" sz="2000" b="1" kern="1200" cap="small" baseline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4645914" y="1102329"/>
              <a:ext cx="1448552" cy="1081313"/>
            </a:xfrm>
            <a:custGeom>
              <a:avLst/>
              <a:gdLst>
                <a:gd name="connsiteX0" fmla="*/ 86505 w 1448552"/>
                <a:gd name="connsiteY0" fmla="*/ 0 h 1081313"/>
                <a:gd name="connsiteX1" fmla="*/ 1362047 w 1448552"/>
                <a:gd name="connsiteY1" fmla="*/ 0 h 1081313"/>
                <a:gd name="connsiteX2" fmla="*/ 1448552 w 1448552"/>
                <a:gd name="connsiteY2" fmla="*/ 86505 h 1081313"/>
                <a:gd name="connsiteX3" fmla="*/ 1448552 w 1448552"/>
                <a:gd name="connsiteY3" fmla="*/ 1081313 h 1081313"/>
                <a:gd name="connsiteX4" fmla="*/ 1448552 w 1448552"/>
                <a:gd name="connsiteY4" fmla="*/ 1081313 h 1081313"/>
                <a:gd name="connsiteX5" fmla="*/ 0 w 1448552"/>
                <a:gd name="connsiteY5" fmla="*/ 1081313 h 1081313"/>
                <a:gd name="connsiteX6" fmla="*/ 0 w 1448552"/>
                <a:gd name="connsiteY6" fmla="*/ 1081313 h 1081313"/>
                <a:gd name="connsiteX7" fmla="*/ 0 w 1448552"/>
                <a:gd name="connsiteY7" fmla="*/ 86505 h 1081313"/>
                <a:gd name="connsiteX8" fmla="*/ 86505 w 1448552"/>
                <a:gd name="connsiteY8" fmla="*/ 0 h 108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552" h="1081313">
                  <a:moveTo>
                    <a:pt x="86505" y="0"/>
                  </a:moveTo>
                  <a:lnTo>
                    <a:pt x="1362047" y="0"/>
                  </a:lnTo>
                  <a:cubicBezTo>
                    <a:pt x="1409822" y="0"/>
                    <a:pt x="1448552" y="38730"/>
                    <a:pt x="1448552" y="86505"/>
                  </a:cubicBezTo>
                  <a:lnTo>
                    <a:pt x="1448552" y="1081313"/>
                  </a:lnTo>
                  <a:lnTo>
                    <a:pt x="1448552" y="1081313"/>
                  </a:lnTo>
                  <a:lnTo>
                    <a:pt x="0" y="1081313"/>
                  </a:lnTo>
                  <a:lnTo>
                    <a:pt x="0" y="1081313"/>
                  </a:lnTo>
                  <a:lnTo>
                    <a:pt x="0" y="86505"/>
                  </a:lnTo>
                  <a:cubicBezTo>
                    <a:pt x="0" y="38730"/>
                    <a:pt x="38730" y="0"/>
                    <a:pt x="86505" y="0"/>
                  </a:cubicBezTo>
                  <a:close/>
                </a:path>
              </a:pathLst>
            </a:custGeom>
            <a:ln>
              <a:solidFill>
                <a:srgbClr val="03506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196" tIns="93916" rIns="48196" bIns="22860" numCol="1" spcCol="1270" anchor="t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645914" y="2183643"/>
              <a:ext cx="1448552" cy="464964"/>
            </a:xfrm>
            <a:custGeom>
              <a:avLst/>
              <a:gdLst>
                <a:gd name="connsiteX0" fmla="*/ 0 w 1448552"/>
                <a:gd name="connsiteY0" fmla="*/ 0 h 464964"/>
                <a:gd name="connsiteX1" fmla="*/ 1448552 w 1448552"/>
                <a:gd name="connsiteY1" fmla="*/ 0 h 464964"/>
                <a:gd name="connsiteX2" fmla="*/ 1448552 w 1448552"/>
                <a:gd name="connsiteY2" fmla="*/ 464964 h 464964"/>
                <a:gd name="connsiteX3" fmla="*/ 0 w 1448552"/>
                <a:gd name="connsiteY3" fmla="*/ 464964 h 464964"/>
                <a:gd name="connsiteX4" fmla="*/ 0 w 1448552"/>
                <a:gd name="connsiteY4" fmla="*/ 0 h 46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552" h="464964">
                  <a:moveTo>
                    <a:pt x="0" y="0"/>
                  </a:moveTo>
                  <a:lnTo>
                    <a:pt x="1448552" y="0"/>
                  </a:lnTo>
                  <a:lnTo>
                    <a:pt x="1448552" y="464964"/>
                  </a:lnTo>
                  <a:lnTo>
                    <a:pt x="0" y="464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91C4"/>
            </a:solidFill>
            <a:ln>
              <a:solidFill>
                <a:srgbClr val="03506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0" tIns="0" rIns="466545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i="0" kern="1200" cap="smal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Step </a:t>
              </a:r>
              <a:r>
                <a:rPr lang="en-US" sz="2000" b="1" i="0" kern="1200" cap="small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339597" y="1102329"/>
              <a:ext cx="1448552" cy="1081313"/>
            </a:xfrm>
            <a:custGeom>
              <a:avLst/>
              <a:gdLst>
                <a:gd name="connsiteX0" fmla="*/ 86505 w 1448552"/>
                <a:gd name="connsiteY0" fmla="*/ 0 h 1081313"/>
                <a:gd name="connsiteX1" fmla="*/ 1362047 w 1448552"/>
                <a:gd name="connsiteY1" fmla="*/ 0 h 1081313"/>
                <a:gd name="connsiteX2" fmla="*/ 1448552 w 1448552"/>
                <a:gd name="connsiteY2" fmla="*/ 86505 h 1081313"/>
                <a:gd name="connsiteX3" fmla="*/ 1448552 w 1448552"/>
                <a:gd name="connsiteY3" fmla="*/ 1081313 h 1081313"/>
                <a:gd name="connsiteX4" fmla="*/ 1448552 w 1448552"/>
                <a:gd name="connsiteY4" fmla="*/ 1081313 h 1081313"/>
                <a:gd name="connsiteX5" fmla="*/ 0 w 1448552"/>
                <a:gd name="connsiteY5" fmla="*/ 1081313 h 1081313"/>
                <a:gd name="connsiteX6" fmla="*/ 0 w 1448552"/>
                <a:gd name="connsiteY6" fmla="*/ 1081313 h 1081313"/>
                <a:gd name="connsiteX7" fmla="*/ 0 w 1448552"/>
                <a:gd name="connsiteY7" fmla="*/ 86505 h 1081313"/>
                <a:gd name="connsiteX8" fmla="*/ 86505 w 1448552"/>
                <a:gd name="connsiteY8" fmla="*/ 0 h 108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552" h="1081313">
                  <a:moveTo>
                    <a:pt x="86505" y="0"/>
                  </a:moveTo>
                  <a:lnTo>
                    <a:pt x="1362047" y="0"/>
                  </a:lnTo>
                  <a:cubicBezTo>
                    <a:pt x="1409822" y="0"/>
                    <a:pt x="1448552" y="38730"/>
                    <a:pt x="1448552" y="86505"/>
                  </a:cubicBezTo>
                  <a:lnTo>
                    <a:pt x="1448552" y="1081313"/>
                  </a:lnTo>
                  <a:lnTo>
                    <a:pt x="1448552" y="1081313"/>
                  </a:lnTo>
                  <a:lnTo>
                    <a:pt x="0" y="1081313"/>
                  </a:lnTo>
                  <a:lnTo>
                    <a:pt x="0" y="1081313"/>
                  </a:lnTo>
                  <a:lnTo>
                    <a:pt x="0" y="86505"/>
                  </a:lnTo>
                  <a:cubicBezTo>
                    <a:pt x="0" y="38730"/>
                    <a:pt x="38730" y="0"/>
                    <a:pt x="86505" y="0"/>
                  </a:cubicBezTo>
                  <a:close/>
                </a:path>
              </a:pathLst>
            </a:custGeom>
            <a:ln>
              <a:solidFill>
                <a:srgbClr val="03506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196" tIns="93916" rIns="48196" bIns="22860" numCol="1" spcCol="1270" anchor="t" anchorCtr="0">
              <a:noAutofit/>
            </a:bodyPr>
            <a:lstStyle/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258550" y="3015595"/>
              <a:ext cx="1448552" cy="1081313"/>
            </a:xfrm>
            <a:custGeom>
              <a:avLst/>
              <a:gdLst>
                <a:gd name="connsiteX0" fmla="*/ 86505 w 1448552"/>
                <a:gd name="connsiteY0" fmla="*/ 0 h 1081313"/>
                <a:gd name="connsiteX1" fmla="*/ 1362047 w 1448552"/>
                <a:gd name="connsiteY1" fmla="*/ 0 h 1081313"/>
                <a:gd name="connsiteX2" fmla="*/ 1448552 w 1448552"/>
                <a:gd name="connsiteY2" fmla="*/ 86505 h 1081313"/>
                <a:gd name="connsiteX3" fmla="*/ 1448552 w 1448552"/>
                <a:gd name="connsiteY3" fmla="*/ 1081313 h 1081313"/>
                <a:gd name="connsiteX4" fmla="*/ 1448552 w 1448552"/>
                <a:gd name="connsiteY4" fmla="*/ 1081313 h 1081313"/>
                <a:gd name="connsiteX5" fmla="*/ 0 w 1448552"/>
                <a:gd name="connsiteY5" fmla="*/ 1081313 h 1081313"/>
                <a:gd name="connsiteX6" fmla="*/ 0 w 1448552"/>
                <a:gd name="connsiteY6" fmla="*/ 1081313 h 1081313"/>
                <a:gd name="connsiteX7" fmla="*/ 0 w 1448552"/>
                <a:gd name="connsiteY7" fmla="*/ 86505 h 1081313"/>
                <a:gd name="connsiteX8" fmla="*/ 86505 w 1448552"/>
                <a:gd name="connsiteY8" fmla="*/ 0 h 108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552" h="1081313">
                  <a:moveTo>
                    <a:pt x="86505" y="0"/>
                  </a:moveTo>
                  <a:lnTo>
                    <a:pt x="1362047" y="0"/>
                  </a:lnTo>
                  <a:cubicBezTo>
                    <a:pt x="1409822" y="0"/>
                    <a:pt x="1448552" y="38730"/>
                    <a:pt x="1448552" y="86505"/>
                  </a:cubicBezTo>
                  <a:lnTo>
                    <a:pt x="1448552" y="1081313"/>
                  </a:lnTo>
                  <a:lnTo>
                    <a:pt x="1448552" y="1081313"/>
                  </a:lnTo>
                  <a:lnTo>
                    <a:pt x="0" y="1081313"/>
                  </a:lnTo>
                  <a:lnTo>
                    <a:pt x="0" y="1081313"/>
                  </a:lnTo>
                  <a:lnTo>
                    <a:pt x="0" y="86505"/>
                  </a:lnTo>
                  <a:cubicBezTo>
                    <a:pt x="0" y="38730"/>
                    <a:pt x="38730" y="0"/>
                    <a:pt x="86505" y="0"/>
                  </a:cubicBezTo>
                  <a:close/>
                </a:path>
              </a:pathLst>
            </a:custGeom>
            <a:ln>
              <a:solidFill>
                <a:srgbClr val="03506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196" tIns="93916" rIns="48196" bIns="22860" numCol="1" spcCol="1270" anchor="t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258550" y="4096909"/>
              <a:ext cx="1448552" cy="464964"/>
            </a:xfrm>
            <a:custGeom>
              <a:avLst/>
              <a:gdLst>
                <a:gd name="connsiteX0" fmla="*/ 0 w 1448552"/>
                <a:gd name="connsiteY0" fmla="*/ 0 h 464964"/>
                <a:gd name="connsiteX1" fmla="*/ 1448552 w 1448552"/>
                <a:gd name="connsiteY1" fmla="*/ 0 h 464964"/>
                <a:gd name="connsiteX2" fmla="*/ 1448552 w 1448552"/>
                <a:gd name="connsiteY2" fmla="*/ 464964 h 464964"/>
                <a:gd name="connsiteX3" fmla="*/ 0 w 1448552"/>
                <a:gd name="connsiteY3" fmla="*/ 464964 h 464964"/>
                <a:gd name="connsiteX4" fmla="*/ 0 w 1448552"/>
                <a:gd name="connsiteY4" fmla="*/ 0 h 46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552" h="464964">
                  <a:moveTo>
                    <a:pt x="0" y="0"/>
                  </a:moveTo>
                  <a:lnTo>
                    <a:pt x="1448552" y="0"/>
                  </a:lnTo>
                  <a:lnTo>
                    <a:pt x="1448552" y="464964"/>
                  </a:lnTo>
                  <a:lnTo>
                    <a:pt x="0" y="464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91C4"/>
            </a:solidFill>
            <a:ln>
              <a:solidFill>
                <a:srgbClr val="03506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0" tIns="0" rIns="466545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cap="small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Step </a:t>
              </a:r>
              <a:r>
                <a:rPr lang="en-US" sz="2000" b="1" kern="1200" cap="small" baseline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952232" y="3015595"/>
              <a:ext cx="1448552" cy="1081313"/>
            </a:xfrm>
            <a:custGeom>
              <a:avLst/>
              <a:gdLst>
                <a:gd name="connsiteX0" fmla="*/ 86505 w 1448552"/>
                <a:gd name="connsiteY0" fmla="*/ 0 h 1081313"/>
                <a:gd name="connsiteX1" fmla="*/ 1362047 w 1448552"/>
                <a:gd name="connsiteY1" fmla="*/ 0 h 1081313"/>
                <a:gd name="connsiteX2" fmla="*/ 1448552 w 1448552"/>
                <a:gd name="connsiteY2" fmla="*/ 86505 h 1081313"/>
                <a:gd name="connsiteX3" fmla="*/ 1448552 w 1448552"/>
                <a:gd name="connsiteY3" fmla="*/ 1081313 h 1081313"/>
                <a:gd name="connsiteX4" fmla="*/ 1448552 w 1448552"/>
                <a:gd name="connsiteY4" fmla="*/ 1081313 h 1081313"/>
                <a:gd name="connsiteX5" fmla="*/ 0 w 1448552"/>
                <a:gd name="connsiteY5" fmla="*/ 1081313 h 1081313"/>
                <a:gd name="connsiteX6" fmla="*/ 0 w 1448552"/>
                <a:gd name="connsiteY6" fmla="*/ 1081313 h 1081313"/>
                <a:gd name="connsiteX7" fmla="*/ 0 w 1448552"/>
                <a:gd name="connsiteY7" fmla="*/ 86505 h 1081313"/>
                <a:gd name="connsiteX8" fmla="*/ 86505 w 1448552"/>
                <a:gd name="connsiteY8" fmla="*/ 0 h 108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552" h="1081313">
                  <a:moveTo>
                    <a:pt x="86505" y="0"/>
                  </a:moveTo>
                  <a:lnTo>
                    <a:pt x="1362047" y="0"/>
                  </a:lnTo>
                  <a:cubicBezTo>
                    <a:pt x="1409822" y="0"/>
                    <a:pt x="1448552" y="38730"/>
                    <a:pt x="1448552" y="86505"/>
                  </a:cubicBezTo>
                  <a:lnTo>
                    <a:pt x="1448552" y="1081313"/>
                  </a:lnTo>
                  <a:lnTo>
                    <a:pt x="1448552" y="1081313"/>
                  </a:lnTo>
                  <a:lnTo>
                    <a:pt x="0" y="1081313"/>
                  </a:lnTo>
                  <a:lnTo>
                    <a:pt x="0" y="1081313"/>
                  </a:lnTo>
                  <a:lnTo>
                    <a:pt x="0" y="86505"/>
                  </a:lnTo>
                  <a:cubicBezTo>
                    <a:pt x="0" y="38730"/>
                    <a:pt x="38730" y="0"/>
                    <a:pt x="86505" y="0"/>
                  </a:cubicBezTo>
                  <a:close/>
                </a:path>
              </a:pathLst>
            </a:custGeom>
            <a:noFill/>
            <a:ln>
              <a:solidFill>
                <a:srgbClr val="03506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196" tIns="93916" rIns="48196" bIns="22860" numCol="1" spcCol="1270" anchor="t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52232" y="4096909"/>
              <a:ext cx="1448552" cy="464964"/>
            </a:xfrm>
            <a:custGeom>
              <a:avLst/>
              <a:gdLst>
                <a:gd name="connsiteX0" fmla="*/ 0 w 1448552"/>
                <a:gd name="connsiteY0" fmla="*/ 0 h 464964"/>
                <a:gd name="connsiteX1" fmla="*/ 1448552 w 1448552"/>
                <a:gd name="connsiteY1" fmla="*/ 0 h 464964"/>
                <a:gd name="connsiteX2" fmla="*/ 1448552 w 1448552"/>
                <a:gd name="connsiteY2" fmla="*/ 464964 h 464964"/>
                <a:gd name="connsiteX3" fmla="*/ 0 w 1448552"/>
                <a:gd name="connsiteY3" fmla="*/ 464964 h 464964"/>
                <a:gd name="connsiteX4" fmla="*/ 0 w 1448552"/>
                <a:gd name="connsiteY4" fmla="*/ 0 h 46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552" h="464964">
                  <a:moveTo>
                    <a:pt x="0" y="0"/>
                  </a:moveTo>
                  <a:lnTo>
                    <a:pt x="1448552" y="0"/>
                  </a:lnTo>
                  <a:lnTo>
                    <a:pt x="1448552" y="464964"/>
                  </a:lnTo>
                  <a:lnTo>
                    <a:pt x="0" y="464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91C4"/>
            </a:solidFill>
            <a:ln>
              <a:solidFill>
                <a:srgbClr val="03506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0" tIns="0" rIns="466545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cap="small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Step </a:t>
              </a:r>
              <a:r>
                <a:rPr lang="en-US" sz="2000" b="1" kern="1200" cap="small" baseline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645914" y="3015595"/>
              <a:ext cx="1448552" cy="1081313"/>
            </a:xfrm>
            <a:custGeom>
              <a:avLst/>
              <a:gdLst>
                <a:gd name="connsiteX0" fmla="*/ 86505 w 1448552"/>
                <a:gd name="connsiteY0" fmla="*/ 0 h 1081313"/>
                <a:gd name="connsiteX1" fmla="*/ 1362047 w 1448552"/>
                <a:gd name="connsiteY1" fmla="*/ 0 h 1081313"/>
                <a:gd name="connsiteX2" fmla="*/ 1448552 w 1448552"/>
                <a:gd name="connsiteY2" fmla="*/ 86505 h 1081313"/>
                <a:gd name="connsiteX3" fmla="*/ 1448552 w 1448552"/>
                <a:gd name="connsiteY3" fmla="*/ 1081313 h 1081313"/>
                <a:gd name="connsiteX4" fmla="*/ 1448552 w 1448552"/>
                <a:gd name="connsiteY4" fmla="*/ 1081313 h 1081313"/>
                <a:gd name="connsiteX5" fmla="*/ 0 w 1448552"/>
                <a:gd name="connsiteY5" fmla="*/ 1081313 h 1081313"/>
                <a:gd name="connsiteX6" fmla="*/ 0 w 1448552"/>
                <a:gd name="connsiteY6" fmla="*/ 1081313 h 1081313"/>
                <a:gd name="connsiteX7" fmla="*/ 0 w 1448552"/>
                <a:gd name="connsiteY7" fmla="*/ 86505 h 1081313"/>
                <a:gd name="connsiteX8" fmla="*/ 86505 w 1448552"/>
                <a:gd name="connsiteY8" fmla="*/ 0 h 108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552" h="1081313">
                  <a:moveTo>
                    <a:pt x="86505" y="0"/>
                  </a:moveTo>
                  <a:lnTo>
                    <a:pt x="1362047" y="0"/>
                  </a:lnTo>
                  <a:cubicBezTo>
                    <a:pt x="1409822" y="0"/>
                    <a:pt x="1448552" y="38730"/>
                    <a:pt x="1448552" y="86505"/>
                  </a:cubicBezTo>
                  <a:lnTo>
                    <a:pt x="1448552" y="1081313"/>
                  </a:lnTo>
                  <a:lnTo>
                    <a:pt x="1448552" y="1081313"/>
                  </a:lnTo>
                  <a:lnTo>
                    <a:pt x="0" y="1081313"/>
                  </a:lnTo>
                  <a:lnTo>
                    <a:pt x="0" y="1081313"/>
                  </a:lnTo>
                  <a:lnTo>
                    <a:pt x="0" y="86505"/>
                  </a:lnTo>
                  <a:cubicBezTo>
                    <a:pt x="0" y="38730"/>
                    <a:pt x="38730" y="0"/>
                    <a:pt x="86505" y="0"/>
                  </a:cubicBezTo>
                  <a:close/>
                </a:path>
              </a:pathLst>
            </a:custGeom>
            <a:ln>
              <a:solidFill>
                <a:srgbClr val="03506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196" tIns="93916" rIns="48196" bIns="22860" numCol="1" spcCol="1270" anchor="t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339597" y="3015595"/>
              <a:ext cx="1448552" cy="1081313"/>
            </a:xfrm>
            <a:custGeom>
              <a:avLst/>
              <a:gdLst>
                <a:gd name="connsiteX0" fmla="*/ 86505 w 1448552"/>
                <a:gd name="connsiteY0" fmla="*/ 0 h 1081313"/>
                <a:gd name="connsiteX1" fmla="*/ 1362047 w 1448552"/>
                <a:gd name="connsiteY1" fmla="*/ 0 h 1081313"/>
                <a:gd name="connsiteX2" fmla="*/ 1448552 w 1448552"/>
                <a:gd name="connsiteY2" fmla="*/ 86505 h 1081313"/>
                <a:gd name="connsiteX3" fmla="*/ 1448552 w 1448552"/>
                <a:gd name="connsiteY3" fmla="*/ 1081313 h 1081313"/>
                <a:gd name="connsiteX4" fmla="*/ 1448552 w 1448552"/>
                <a:gd name="connsiteY4" fmla="*/ 1081313 h 1081313"/>
                <a:gd name="connsiteX5" fmla="*/ 0 w 1448552"/>
                <a:gd name="connsiteY5" fmla="*/ 1081313 h 1081313"/>
                <a:gd name="connsiteX6" fmla="*/ 0 w 1448552"/>
                <a:gd name="connsiteY6" fmla="*/ 1081313 h 1081313"/>
                <a:gd name="connsiteX7" fmla="*/ 0 w 1448552"/>
                <a:gd name="connsiteY7" fmla="*/ 86505 h 1081313"/>
                <a:gd name="connsiteX8" fmla="*/ 86505 w 1448552"/>
                <a:gd name="connsiteY8" fmla="*/ 0 h 108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552" h="1081313">
                  <a:moveTo>
                    <a:pt x="86505" y="0"/>
                  </a:moveTo>
                  <a:lnTo>
                    <a:pt x="1362047" y="0"/>
                  </a:lnTo>
                  <a:cubicBezTo>
                    <a:pt x="1409822" y="0"/>
                    <a:pt x="1448552" y="38730"/>
                    <a:pt x="1448552" y="86505"/>
                  </a:cubicBezTo>
                  <a:lnTo>
                    <a:pt x="1448552" y="1081313"/>
                  </a:lnTo>
                  <a:lnTo>
                    <a:pt x="1448552" y="1081313"/>
                  </a:lnTo>
                  <a:lnTo>
                    <a:pt x="0" y="1081313"/>
                  </a:lnTo>
                  <a:lnTo>
                    <a:pt x="0" y="1081313"/>
                  </a:lnTo>
                  <a:lnTo>
                    <a:pt x="0" y="86505"/>
                  </a:lnTo>
                  <a:cubicBezTo>
                    <a:pt x="0" y="38730"/>
                    <a:pt x="38730" y="0"/>
                    <a:pt x="86505" y="0"/>
                  </a:cubicBezTo>
                  <a:close/>
                </a:path>
              </a:pathLst>
            </a:custGeom>
            <a:ln>
              <a:solidFill>
                <a:srgbClr val="03506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196" tIns="93916" rIns="48196" bIns="22860" numCol="1" spcCol="1270" anchor="t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/>
                <a:t>School Confirms </a:t>
              </a:r>
              <a:r>
                <a:rPr lang="en-US" sz="2000" dirty="0"/>
                <a:t>E</a:t>
              </a:r>
              <a:r>
                <a:rPr lang="en-US" sz="2000" kern="1200" dirty="0"/>
                <a:t>nrolment &amp;</a:t>
              </a:r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/>
                <a:t>FUNDING </a:t>
              </a:r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/>
                <a:t>is RELEASED</a:t>
              </a:r>
              <a:endParaRPr lang="en-US" sz="2000" kern="1200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CD148BE-8C37-4C77-8A89-3413F189BC76}"/>
              </a:ext>
            </a:extLst>
          </p:cNvPr>
          <p:cNvSpPr/>
          <p:nvPr/>
        </p:nvSpPr>
        <p:spPr>
          <a:xfrm>
            <a:off x="386252" y="458608"/>
            <a:ext cx="761849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/>
            <a:r>
              <a:rPr lang="en-US" sz="4000" b="1" dirty="0">
                <a:solidFill>
                  <a:srgbClr val="0073CF"/>
                </a:solidFill>
                <a:latin typeface="Arial"/>
                <a:cs typeface="Arial"/>
              </a:rPr>
              <a:t>APPLICATION STEPS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6786" y="1361846"/>
            <a:ext cx="1752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SUBMIT A NEW APP.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Assessments avail. In June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56025" y="1410118"/>
            <a:ext cx="17632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PRINT/UPLOAD 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the required 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documents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31910" y="1410118"/>
            <a:ext cx="16309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COMPLETE your MSFAA online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6965572" y="1370881"/>
            <a:ext cx="1752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Pay your 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TUITION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DEPOSIT, June 2021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6786" y="3955385"/>
            <a:ext cx="15922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Select 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your 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TIMETABLE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12009" y="3953945"/>
            <a:ext cx="177654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CHECK  your 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OSAP Message 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Centre</a:t>
            </a:r>
          </a:p>
        </p:txBody>
      </p:sp>
      <p:sp>
        <p:nvSpPr>
          <p:cNvPr id="25" name="Freeform 24"/>
          <p:cNvSpPr/>
          <p:nvPr/>
        </p:nvSpPr>
        <p:spPr>
          <a:xfrm>
            <a:off x="4809753" y="5158684"/>
            <a:ext cx="1807277" cy="598101"/>
          </a:xfrm>
          <a:custGeom>
            <a:avLst/>
            <a:gdLst>
              <a:gd name="connsiteX0" fmla="*/ 0 w 1448552"/>
              <a:gd name="connsiteY0" fmla="*/ 0 h 464964"/>
              <a:gd name="connsiteX1" fmla="*/ 1448552 w 1448552"/>
              <a:gd name="connsiteY1" fmla="*/ 0 h 464964"/>
              <a:gd name="connsiteX2" fmla="*/ 1448552 w 1448552"/>
              <a:gd name="connsiteY2" fmla="*/ 464964 h 464964"/>
              <a:gd name="connsiteX3" fmla="*/ 0 w 1448552"/>
              <a:gd name="connsiteY3" fmla="*/ 464964 h 464964"/>
              <a:gd name="connsiteX4" fmla="*/ 0 w 1448552"/>
              <a:gd name="connsiteY4" fmla="*/ 0 h 46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552" h="464964">
                <a:moveTo>
                  <a:pt x="0" y="0"/>
                </a:moveTo>
                <a:lnTo>
                  <a:pt x="1448552" y="0"/>
                </a:lnTo>
                <a:lnTo>
                  <a:pt x="1448552" y="464964"/>
                </a:lnTo>
                <a:lnTo>
                  <a:pt x="0" y="464964"/>
                </a:lnTo>
                <a:lnTo>
                  <a:pt x="0" y="0"/>
                </a:lnTo>
                <a:close/>
              </a:path>
            </a:pathLst>
          </a:custGeom>
          <a:solidFill>
            <a:srgbClr val="0791C4"/>
          </a:solidFill>
          <a:ln>
            <a:solidFill>
              <a:srgbClr val="03506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0" tIns="0" rIns="466545" bIns="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cap="small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</a:t>
            </a:r>
            <a:r>
              <a:rPr lang="en-US" sz="20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2000" b="1" kern="1200" cap="small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938234" y="5158686"/>
            <a:ext cx="1807277" cy="598101"/>
          </a:xfrm>
          <a:custGeom>
            <a:avLst/>
            <a:gdLst>
              <a:gd name="connsiteX0" fmla="*/ 0 w 1448552"/>
              <a:gd name="connsiteY0" fmla="*/ 0 h 464964"/>
              <a:gd name="connsiteX1" fmla="*/ 1448552 w 1448552"/>
              <a:gd name="connsiteY1" fmla="*/ 0 h 464964"/>
              <a:gd name="connsiteX2" fmla="*/ 1448552 w 1448552"/>
              <a:gd name="connsiteY2" fmla="*/ 464964 h 464964"/>
              <a:gd name="connsiteX3" fmla="*/ 0 w 1448552"/>
              <a:gd name="connsiteY3" fmla="*/ 464964 h 464964"/>
              <a:gd name="connsiteX4" fmla="*/ 0 w 1448552"/>
              <a:gd name="connsiteY4" fmla="*/ 0 h 46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552" h="464964">
                <a:moveTo>
                  <a:pt x="0" y="0"/>
                </a:moveTo>
                <a:lnTo>
                  <a:pt x="1448552" y="0"/>
                </a:lnTo>
                <a:lnTo>
                  <a:pt x="1448552" y="464964"/>
                </a:lnTo>
                <a:lnTo>
                  <a:pt x="0" y="464964"/>
                </a:lnTo>
                <a:lnTo>
                  <a:pt x="0" y="0"/>
                </a:lnTo>
                <a:close/>
              </a:path>
            </a:pathLst>
          </a:custGeom>
          <a:solidFill>
            <a:srgbClr val="0791C4"/>
          </a:solidFill>
          <a:ln>
            <a:solidFill>
              <a:srgbClr val="03506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0" tIns="0" rIns="466545" bIns="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cap="small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</a:t>
            </a:r>
            <a:r>
              <a:rPr lang="en-US" sz="20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2000" b="1" kern="1200" cap="small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90584" y="3819856"/>
            <a:ext cx="178754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Track the 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STATUS, 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View Funding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/>
              <a:t>Summary</a:t>
            </a:r>
          </a:p>
        </p:txBody>
      </p:sp>
      <p:sp>
        <p:nvSpPr>
          <p:cNvPr id="28" name="Freeform 27"/>
          <p:cNvSpPr/>
          <p:nvPr/>
        </p:nvSpPr>
        <p:spPr>
          <a:xfrm>
            <a:off x="6910895" y="2663543"/>
            <a:ext cx="1807277" cy="598101"/>
          </a:xfrm>
          <a:custGeom>
            <a:avLst/>
            <a:gdLst>
              <a:gd name="connsiteX0" fmla="*/ 0 w 1448552"/>
              <a:gd name="connsiteY0" fmla="*/ 0 h 464964"/>
              <a:gd name="connsiteX1" fmla="*/ 1448552 w 1448552"/>
              <a:gd name="connsiteY1" fmla="*/ 0 h 464964"/>
              <a:gd name="connsiteX2" fmla="*/ 1448552 w 1448552"/>
              <a:gd name="connsiteY2" fmla="*/ 464964 h 464964"/>
              <a:gd name="connsiteX3" fmla="*/ 0 w 1448552"/>
              <a:gd name="connsiteY3" fmla="*/ 464964 h 464964"/>
              <a:gd name="connsiteX4" fmla="*/ 0 w 1448552"/>
              <a:gd name="connsiteY4" fmla="*/ 0 h 46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552" h="464964">
                <a:moveTo>
                  <a:pt x="0" y="0"/>
                </a:moveTo>
                <a:lnTo>
                  <a:pt x="1448552" y="0"/>
                </a:lnTo>
                <a:lnTo>
                  <a:pt x="1448552" y="464964"/>
                </a:lnTo>
                <a:lnTo>
                  <a:pt x="0" y="464964"/>
                </a:lnTo>
                <a:lnTo>
                  <a:pt x="0" y="0"/>
                </a:lnTo>
                <a:close/>
              </a:path>
            </a:pathLst>
          </a:custGeom>
          <a:solidFill>
            <a:srgbClr val="0791C4"/>
          </a:solidFill>
          <a:ln>
            <a:solidFill>
              <a:srgbClr val="03506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0" tIns="0" rIns="466545" bIns="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cap="small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</a:t>
            </a:r>
            <a:r>
              <a:rPr lang="en-US" sz="20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="1" kern="1200" cap="small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21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4150"/>
            <a:r>
              <a:rPr lang="en-US" sz="4000" b="1" dirty="0">
                <a:solidFill>
                  <a:srgbClr val="0073CF"/>
                </a:solidFill>
                <a:latin typeface="Arial"/>
                <a:cs typeface="Arial"/>
              </a:rPr>
              <a:t>WHAT INFORMATION WILL OSAP REQUIRE FROM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SzPct val="100000"/>
              <a:tabLst>
                <a:tab pos="631825" algn="l"/>
              </a:tabLst>
              <a:defRPr/>
            </a:pPr>
            <a:r>
              <a:rPr lang="en-US" sz="3000" dirty="0"/>
              <a:t>School, program name &amp; year</a:t>
            </a:r>
          </a:p>
          <a:p>
            <a:pPr marL="0" lvl="1" indent="0">
              <a:buSzPct val="100000"/>
              <a:buNone/>
              <a:tabLst>
                <a:tab pos="631825" algn="l"/>
              </a:tabLst>
              <a:defRPr/>
            </a:pPr>
            <a:endParaRPr lang="en-US" sz="1000" dirty="0"/>
          </a:p>
          <a:p>
            <a:pPr marL="342900" lvl="1" indent="-342900">
              <a:buSzPct val="100000"/>
              <a:tabLst>
                <a:tab pos="631825" algn="l"/>
              </a:tabLst>
              <a:defRPr/>
            </a:pPr>
            <a:r>
              <a:rPr lang="en-US" sz="3000" dirty="0"/>
              <a:t>Parent(s) SIN, First/Last Name</a:t>
            </a:r>
          </a:p>
          <a:p>
            <a:pPr marL="0" lvl="1" indent="0">
              <a:buSzPct val="100000"/>
              <a:buNone/>
              <a:tabLst>
                <a:tab pos="631825" algn="l"/>
              </a:tabLst>
              <a:defRPr/>
            </a:pPr>
            <a:endParaRPr lang="en-US" sz="1000" dirty="0"/>
          </a:p>
          <a:p>
            <a:pPr marL="342900" lvl="1" indent="-342900">
              <a:buSzPct val="100000"/>
              <a:tabLst>
                <a:tab pos="631825" algn="l"/>
              </a:tabLst>
              <a:defRPr/>
            </a:pPr>
            <a:r>
              <a:rPr lang="en-US" sz="3000" dirty="0"/>
              <a:t>Parent(s) marital status</a:t>
            </a:r>
          </a:p>
          <a:p>
            <a:pPr marL="0" lvl="1" indent="0">
              <a:buSzPct val="100000"/>
              <a:buNone/>
              <a:tabLst>
                <a:tab pos="631825" algn="l"/>
              </a:tabLst>
              <a:defRPr/>
            </a:pPr>
            <a:endParaRPr lang="en-US" sz="1000" dirty="0"/>
          </a:p>
          <a:p>
            <a:pPr marL="342900" lvl="1" indent="-342900">
              <a:buSzPct val="100000"/>
              <a:tabLst>
                <a:tab pos="631825" algn="l"/>
              </a:tabLst>
              <a:defRPr/>
            </a:pPr>
            <a:r>
              <a:rPr lang="en-US" sz="3000" dirty="0"/>
              <a:t>Parent(s) 2020 Income Tax Return</a:t>
            </a:r>
          </a:p>
          <a:p>
            <a:pPr marL="0" lvl="1" indent="0">
              <a:buSzPct val="100000"/>
              <a:buNone/>
              <a:tabLst>
                <a:tab pos="631825" algn="l"/>
              </a:tabLst>
              <a:defRPr/>
            </a:pPr>
            <a:endParaRPr lang="en-US" sz="1000" dirty="0"/>
          </a:p>
          <a:p>
            <a:pPr marL="342900" lvl="1" indent="-342900">
              <a:buSzPct val="100000"/>
              <a:tabLst>
                <a:tab pos="631825" algn="l"/>
              </a:tabLst>
              <a:defRPr/>
            </a:pPr>
            <a:r>
              <a:rPr lang="en-US" sz="3000" dirty="0"/>
              <a:t>Minimal income information from student       </a:t>
            </a:r>
          </a:p>
          <a:p>
            <a:pPr marL="0" lvl="1" indent="0">
              <a:buSzPct val="100000"/>
              <a:buNone/>
              <a:tabLst>
                <a:tab pos="631825" algn="l"/>
              </a:tabLst>
              <a:defRPr/>
            </a:pPr>
            <a:endParaRPr lang="en-US" sz="1000" dirty="0"/>
          </a:p>
          <a:p>
            <a:pPr marL="342900" lvl="1" indent="-342900">
              <a:buSzPct val="100000"/>
              <a:tabLst>
                <a:tab pos="631825" algn="l"/>
              </a:tabLst>
              <a:defRPr/>
            </a:pPr>
            <a:r>
              <a:rPr lang="en-US" sz="3000" dirty="0"/>
              <a:t>Consent to release information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42" y="1690688"/>
            <a:ext cx="2605717" cy="26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67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469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3CF"/>
                </a:solidFill>
                <a:latin typeface="Arial"/>
                <a:cs typeface="Arial"/>
              </a:rPr>
              <a:t>OSAP UPDATES 2021-2022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0373"/>
            <a:ext cx="8200869" cy="4351338"/>
          </a:xfrm>
        </p:spPr>
        <p:txBody>
          <a:bodyPr/>
          <a:lstStyle/>
          <a:p>
            <a:pPr marL="342900" lvl="1" indent="-342900">
              <a:buSzPct val="100000"/>
              <a:tabLst>
                <a:tab pos="631825" algn="l"/>
              </a:tabLst>
              <a:defRPr/>
            </a:pPr>
            <a:r>
              <a:rPr lang="en-US" sz="3000" dirty="0"/>
              <a:t>Federal Grant amounts will continue to be doubled for 2 additional years</a:t>
            </a:r>
          </a:p>
          <a:p>
            <a:pPr marL="342900" lvl="1" indent="-342900">
              <a:buSzPct val="100000"/>
              <a:tabLst>
                <a:tab pos="631825" algn="l"/>
              </a:tabLst>
              <a:defRPr/>
            </a:pPr>
            <a:endParaRPr lang="en-US" sz="1000" dirty="0"/>
          </a:p>
          <a:p>
            <a:pPr marL="342900" lvl="1" indent="-342900">
              <a:buSzPct val="100000"/>
              <a:tabLst>
                <a:tab pos="631825" algn="l"/>
              </a:tabLst>
              <a:defRPr/>
            </a:pPr>
            <a:r>
              <a:rPr lang="en-US" sz="3000" dirty="0"/>
              <a:t>Interest waived on Federal Loans until March 31, 2023</a:t>
            </a:r>
          </a:p>
          <a:p>
            <a:pPr marL="0" lvl="1" indent="0">
              <a:buSzPct val="100000"/>
              <a:buNone/>
              <a:tabLst>
                <a:tab pos="631825" algn="l"/>
              </a:tabLst>
              <a:defRPr/>
            </a:pPr>
            <a:endParaRPr lang="en-US" sz="1000" dirty="0"/>
          </a:p>
          <a:p>
            <a:pPr marL="342900" lvl="1" indent="-342900">
              <a:buSzPct val="100000"/>
              <a:tabLst>
                <a:tab pos="631825" algn="l"/>
              </a:tabLst>
              <a:defRPr/>
            </a:pPr>
            <a:r>
              <a:rPr lang="en-US" sz="3000" dirty="0"/>
              <a:t>Supporting Indigenous postsecondary education</a:t>
            </a:r>
            <a:endParaRPr lang="en-US" sz="1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8329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775" y="78805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3CF"/>
                </a:solidFill>
                <a:latin typeface="Arial"/>
                <a:cs typeface="Arial"/>
              </a:rPr>
              <a:t>OSAP APPEALS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775" y="1948722"/>
            <a:ext cx="6292454" cy="2818152"/>
          </a:xfrm>
        </p:spPr>
        <p:txBody>
          <a:bodyPr/>
          <a:lstStyle/>
          <a:p>
            <a:pPr>
              <a:buSzPct val="100000"/>
            </a:pPr>
            <a:r>
              <a:rPr lang="en-US" sz="3600" dirty="0"/>
              <a:t>Local Travel</a:t>
            </a:r>
          </a:p>
          <a:p>
            <a:pPr>
              <a:buSzPct val="100000"/>
            </a:pPr>
            <a:r>
              <a:rPr lang="en-US" sz="3600" dirty="0"/>
              <a:t>Living Allowance</a:t>
            </a:r>
          </a:p>
          <a:p>
            <a:pPr>
              <a:buSzPct val="100000"/>
            </a:pPr>
            <a:r>
              <a:rPr lang="en-US" sz="3600" dirty="0"/>
              <a:t>Exceptional Expenses</a:t>
            </a:r>
          </a:p>
          <a:p>
            <a:pPr>
              <a:buSzPct val="100000"/>
            </a:pPr>
            <a:r>
              <a:rPr lang="en-US" sz="3600" dirty="0"/>
              <a:t>Change to parental income</a:t>
            </a:r>
          </a:p>
          <a:p>
            <a:pPr marL="0" indent="0">
              <a:buSzPct val="100000"/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9413" y="4773384"/>
            <a:ext cx="808486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your school’s website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niagaracollege.ca</a:t>
            </a:r>
          </a:p>
        </p:txBody>
      </p:sp>
    </p:spTree>
    <p:extLst>
      <p:ext uri="{BB962C8B-B14F-4D97-AF65-F5344CB8AC3E}">
        <p14:creationId xmlns:p14="http://schemas.microsoft.com/office/powerpoint/2010/main" val="2056552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ircular Arrow 3">
            <a:extLst>
              <a:ext uri="{FF2B5EF4-FFF2-40B4-BE49-F238E27FC236}">
                <a16:creationId xmlns:a16="http://schemas.microsoft.com/office/drawing/2014/main" id="{B49880DE-38FD-4623-A9DB-43690B36E5D8}"/>
              </a:ext>
            </a:extLst>
          </p:cNvPr>
          <p:cNvSpPr/>
          <p:nvPr/>
        </p:nvSpPr>
        <p:spPr>
          <a:xfrm rot="3153012">
            <a:off x="6141853" y="953176"/>
            <a:ext cx="4244692" cy="4267596"/>
          </a:xfrm>
          <a:prstGeom prst="circularArrow">
            <a:avLst>
              <a:gd name="adj1" fmla="val 5310"/>
              <a:gd name="adj2" fmla="val 343918"/>
              <a:gd name="adj3" fmla="val 12695751"/>
              <a:gd name="adj4" fmla="val 13251408"/>
              <a:gd name="adj5" fmla="val 6156"/>
            </a:avLst>
          </a:prstGeom>
          <a:gradFill flip="none" rotWithShape="1">
            <a:gsLst>
              <a:gs pos="9000">
                <a:srgbClr val="005C35"/>
              </a:gs>
              <a:gs pos="85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569308-4233-4929-B66B-1614B45B7667}"/>
              </a:ext>
            </a:extLst>
          </p:cNvPr>
          <p:cNvSpPr/>
          <p:nvPr/>
        </p:nvSpPr>
        <p:spPr>
          <a:xfrm>
            <a:off x="1786731" y="419178"/>
            <a:ext cx="3206596" cy="605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/>
            <a:r>
              <a:rPr lang="en-US" sz="3000" b="1">
                <a:solidFill>
                  <a:srgbClr val="0073CF"/>
                </a:solidFill>
                <a:latin typeface="Arial"/>
                <a:cs typeface="Arial"/>
              </a:rPr>
              <a:t>REPAYMENT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31EA53-6891-4DD1-9993-47BA52CD4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49" y="313010"/>
            <a:ext cx="1445173" cy="7078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CE1916-E393-4F83-AD19-1250261ABB21}"/>
              </a:ext>
            </a:extLst>
          </p:cNvPr>
          <p:cNvSpPr txBox="1"/>
          <p:nvPr/>
        </p:nvSpPr>
        <p:spPr>
          <a:xfrm>
            <a:off x="2508308" y="5975758"/>
            <a:ext cx="41693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4"/>
              </a:rPr>
              <a:t>https://osap.gov.on.ca/AidEstimator2021Web/enterapp/debt_calculator.xhtml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90B5682-4AC5-4A61-9900-ED0959ABE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481" y="1640103"/>
            <a:ext cx="3692728" cy="304170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57CFD0-4E26-48D8-9A6A-F1A430F4AD77}"/>
              </a:ext>
            </a:extLst>
          </p:cNvPr>
          <p:cNvSpPr/>
          <p:nvPr/>
        </p:nvSpPr>
        <p:spPr>
          <a:xfrm>
            <a:off x="557043" y="4685352"/>
            <a:ext cx="3714992" cy="1113032"/>
          </a:xfrm>
          <a:prstGeom prst="roundRect">
            <a:avLst/>
          </a:prstGeom>
          <a:solidFill>
            <a:srgbClr val="0073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RAP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Repayment</a:t>
            </a:r>
            <a:r>
              <a:rPr lang="en-US" dirty="0">
                <a:solidFill>
                  <a:schemeClr val="bg1"/>
                </a:solidFill>
                <a:cs typeface="Calibri"/>
              </a:rPr>
              <a:t> Assistance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973CDB-9239-48F3-85CF-E695F014523B}"/>
              </a:ext>
            </a:extLst>
          </p:cNvPr>
          <p:cNvSpPr txBox="1"/>
          <p:nvPr/>
        </p:nvSpPr>
        <p:spPr>
          <a:xfrm>
            <a:off x="463549" y="3635894"/>
            <a:ext cx="563740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Having difficulty repaying your loans? You may be eligible to have your interest and payments temporarily waived.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F01EFA-6F22-46AE-AA21-A1A28414DA39}"/>
              </a:ext>
            </a:extLst>
          </p:cNvPr>
          <p:cNvSpPr txBox="1"/>
          <p:nvPr/>
        </p:nvSpPr>
        <p:spPr>
          <a:xfrm>
            <a:off x="459078" y="5975757"/>
            <a:ext cx="53437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Calibri"/>
              </a:rPr>
              <a:t>Repayment Calculator:</a:t>
            </a:r>
            <a:r>
              <a:rPr lang="en-US">
                <a:solidFill>
                  <a:srgbClr val="0073CF"/>
                </a:solidFill>
                <a:latin typeface="Calibri"/>
                <a:cs typeface="Calibri"/>
              </a:rPr>
              <a:t> </a:t>
            </a: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5321FD-05A7-4E2C-9720-9B2555B1C026}"/>
              </a:ext>
            </a:extLst>
          </p:cNvPr>
          <p:cNvSpPr/>
          <p:nvPr/>
        </p:nvSpPr>
        <p:spPr>
          <a:xfrm>
            <a:off x="607009" y="2236958"/>
            <a:ext cx="3665024" cy="1125523"/>
          </a:xfrm>
          <a:prstGeom prst="roundRect">
            <a:avLst/>
          </a:prstGeom>
          <a:solidFill>
            <a:srgbClr val="0073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INTEREST</a:t>
            </a:r>
            <a:endParaRPr lang="en-US">
              <a:cs typeface="Calibri" panose="020F0502020204030204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Federal       6 months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Provincial   begins immediately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185E8C-E2D7-4BC5-86E1-321212AFDB6E}"/>
              </a:ext>
            </a:extLst>
          </p:cNvPr>
          <p:cNvSpPr txBox="1"/>
          <p:nvPr/>
        </p:nvSpPr>
        <p:spPr>
          <a:xfrm>
            <a:off x="463548" y="1387369"/>
            <a:ext cx="56374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Repayment on your loans begins 6 months from your last full-time study period end date.</a:t>
            </a:r>
          </a:p>
        </p:txBody>
      </p:sp>
    </p:spTree>
    <p:extLst>
      <p:ext uri="{BB962C8B-B14F-4D97-AF65-F5344CB8AC3E}">
        <p14:creationId xmlns:p14="http://schemas.microsoft.com/office/powerpoint/2010/main" val="411073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3F1D4D-2A03-4093-A804-9483CB8E07C2}"/>
              </a:ext>
            </a:extLst>
          </p:cNvPr>
          <p:cNvSpPr/>
          <p:nvPr/>
        </p:nvSpPr>
        <p:spPr>
          <a:xfrm>
            <a:off x="0" y="1955371"/>
            <a:ext cx="11116895" cy="1999549"/>
          </a:xfrm>
          <a:prstGeom prst="rect">
            <a:avLst/>
          </a:prstGeom>
          <a:gradFill flip="none" rotWithShape="1">
            <a:gsLst>
              <a:gs pos="30000">
                <a:srgbClr val="CFE3F8">
                  <a:alpha val="77000"/>
                </a:srgbClr>
              </a:gs>
              <a:gs pos="100000">
                <a:srgbClr val="CFE3F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/>
            <a:r>
              <a:rPr lang="en-US" sz="4000" b="1" dirty="0">
                <a:solidFill>
                  <a:srgbClr val="0073CF"/>
                </a:solidFill>
                <a:latin typeface="Arial"/>
                <a:cs typeface="Arial"/>
              </a:rPr>
              <a:t>SCHOLARSHIPS, BURSARIES, &amp; </a:t>
            </a:r>
            <a:br>
              <a:rPr lang="en-US" sz="4000" b="1" dirty="0">
                <a:solidFill>
                  <a:srgbClr val="0073CF"/>
                </a:solidFill>
                <a:latin typeface="Arial"/>
                <a:cs typeface="Arial"/>
              </a:rPr>
            </a:br>
            <a:r>
              <a:rPr lang="en-US" sz="4000" b="1" dirty="0">
                <a:solidFill>
                  <a:srgbClr val="0073CF"/>
                </a:solidFill>
                <a:latin typeface="Arial"/>
                <a:cs typeface="Arial"/>
              </a:rPr>
              <a:t>OTHER SUPPORTS</a:t>
            </a:r>
          </a:p>
        </p:txBody>
      </p:sp>
    </p:spTree>
    <p:extLst>
      <p:ext uri="{BB962C8B-B14F-4D97-AF65-F5344CB8AC3E}">
        <p14:creationId xmlns:p14="http://schemas.microsoft.com/office/powerpoint/2010/main" val="130541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2CB7E4-CD28-463E-AA11-D74C9DF3AF6A}"/>
              </a:ext>
            </a:extLst>
          </p:cNvPr>
          <p:cNvSpPr/>
          <p:nvPr/>
        </p:nvSpPr>
        <p:spPr>
          <a:xfrm>
            <a:off x="599304" y="512165"/>
            <a:ext cx="1068501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/>
            <a:r>
              <a:rPr lang="en-US" sz="4000" b="1" dirty="0">
                <a:solidFill>
                  <a:srgbClr val="0073CF"/>
                </a:solidFill>
                <a:latin typeface="Arial"/>
                <a:cs typeface="Arial"/>
              </a:rPr>
              <a:t>SCHOLARSHIPS &amp; BURSARIES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DF62C8-3094-490C-9C55-16E446FA7613}"/>
              </a:ext>
            </a:extLst>
          </p:cNvPr>
          <p:cNvSpPr txBox="1"/>
          <p:nvPr/>
        </p:nvSpPr>
        <p:spPr>
          <a:xfrm>
            <a:off x="738713" y="1231111"/>
            <a:ext cx="9124776" cy="73558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3CF"/>
                </a:solidFill>
              </a:rPr>
              <a:t>Check the Financial Aid website at the institution you are attending.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3CF"/>
                </a:solidFill>
              </a:rPr>
              <a:t>Award amounts and criteria can vary: academic excellence, financial need, leadership, volunteer and/or  community involvement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73C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3CF"/>
                </a:solidFill>
              </a:rPr>
              <a:t>Check your high school/District School Board website, your bank, parent/spouse’s employer, your own employer, and community organizations that you or a family member belongs to.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73C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3CF"/>
                </a:solidFill>
              </a:rPr>
              <a:t>External awards are available through many businesses and organizations!  </a:t>
            </a:r>
          </a:p>
          <a:p>
            <a:pPr>
              <a:spcAft>
                <a:spcPts val="1200"/>
              </a:spcAft>
            </a:pPr>
            <a:endParaRPr lang="en-US" sz="2200" dirty="0">
              <a:solidFill>
                <a:srgbClr val="0073CF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73CF"/>
                </a:solidFill>
              </a:rPr>
              <a:t>Check out these websites as well: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3CF"/>
                </a:solidFill>
              </a:rPr>
              <a:t>www.studentawards.com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3CF"/>
                </a:solidFill>
              </a:rPr>
              <a:t>www.scholarshipscanada.com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3CF"/>
                </a:solidFill>
              </a:rPr>
              <a:t>www.scholartree.ca</a:t>
            </a:r>
          </a:p>
          <a:p>
            <a:endParaRPr lang="en-US" sz="1600" dirty="0">
              <a:solidFill>
                <a:srgbClr val="0073CF"/>
              </a:solidFill>
            </a:endParaRPr>
          </a:p>
          <a:p>
            <a:endParaRPr lang="en-US" sz="1600" dirty="0">
              <a:solidFill>
                <a:srgbClr val="0073CF"/>
              </a:solidFill>
              <a:latin typeface="Calibri"/>
              <a:ea typeface="Arial" charset="0"/>
              <a:cs typeface="Arial"/>
            </a:endParaRPr>
          </a:p>
          <a:p>
            <a:endParaRPr lang="en-US" sz="1600" dirty="0">
              <a:solidFill>
                <a:srgbClr val="0073CF"/>
              </a:solidFill>
              <a:latin typeface="Calibri"/>
              <a:ea typeface="Arial" charset="0"/>
              <a:cs typeface="Arial"/>
            </a:endParaRPr>
          </a:p>
          <a:p>
            <a:endParaRPr lang="en-US" sz="1600" dirty="0">
              <a:solidFill>
                <a:srgbClr val="0073CF"/>
              </a:solidFill>
              <a:latin typeface="Calibri"/>
              <a:ea typeface="Arial" charset="0"/>
              <a:cs typeface="Arial"/>
            </a:endParaRPr>
          </a:p>
          <a:p>
            <a:endParaRPr lang="en-US" sz="1600" dirty="0">
              <a:solidFill>
                <a:srgbClr val="0073CF"/>
              </a:solidFill>
              <a:latin typeface="Calibri"/>
              <a:ea typeface="Arial" charset="0"/>
              <a:cs typeface="Arial"/>
            </a:endParaRPr>
          </a:p>
          <a:p>
            <a:endParaRPr lang="en-US" sz="1600" b="1" dirty="0">
              <a:solidFill>
                <a:srgbClr val="0073CF"/>
              </a:solidFill>
              <a:latin typeface="Calibri"/>
              <a:cs typeface="Calibri"/>
            </a:endParaRPr>
          </a:p>
          <a:p>
            <a:endParaRPr lang="en-US" sz="1600" b="1" dirty="0">
              <a:solidFill>
                <a:srgbClr val="0073CF"/>
              </a:solidFill>
              <a:latin typeface="Calibri"/>
              <a:ea typeface="Arial" charset="0"/>
              <a:cs typeface="Calibri"/>
            </a:endParaRPr>
          </a:p>
          <a:p>
            <a:endParaRPr lang="en-US" sz="1600" dirty="0">
              <a:solidFill>
                <a:srgbClr val="0073CF"/>
              </a:solidFill>
              <a:latin typeface="Calibri"/>
              <a:ea typeface="Arial" charset="0"/>
              <a:cs typeface="Arial"/>
            </a:endParaRP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14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AB989-25A5-4E03-9AA0-9783D12AA6D1}"/>
              </a:ext>
            </a:extLst>
          </p:cNvPr>
          <p:cNvSpPr/>
          <p:nvPr/>
        </p:nvSpPr>
        <p:spPr>
          <a:xfrm>
            <a:off x="0" y="274771"/>
            <a:ext cx="1068501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/>
            <a:r>
              <a:rPr lang="en-US" sz="3000" b="1" dirty="0">
                <a:solidFill>
                  <a:srgbClr val="0073CF"/>
                </a:solidFill>
                <a:latin typeface="Arial"/>
                <a:cs typeface="Arial"/>
              </a:rPr>
              <a:t>STUDENT JOBS ON CAMPUS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5E520A-8B9B-4E3F-ADB9-33E78F564AA1}"/>
              </a:ext>
            </a:extLst>
          </p:cNvPr>
          <p:cNvSpPr/>
          <p:nvPr/>
        </p:nvSpPr>
        <p:spPr>
          <a:xfrm>
            <a:off x="221867" y="1075711"/>
            <a:ext cx="8782941" cy="7232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53%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of students report that they must work </a:t>
            </a:r>
            <a:r>
              <a:rPr lang="en-US" dirty="0">
                <a:latin typeface="Calibri"/>
                <a:cs typeface="Calibri"/>
              </a:rPr>
              <a:t>while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going to school to make ends meet.</a:t>
            </a:r>
            <a:endParaRPr lang="en-US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lvl="0">
              <a:spcAft>
                <a:spcPts val="600"/>
              </a:spcAft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Every college &amp; university has </a:t>
            </a:r>
            <a:r>
              <a:rPr lang="en-US" dirty="0">
                <a:latin typeface="Calibri"/>
                <a:cs typeface="Calibri"/>
              </a:rPr>
              <a:t>on-campus jobs for 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students to </a:t>
            </a:r>
            <a:r>
              <a:rPr kumimoji="0" 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‘earn-while-they-learn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’.</a:t>
            </a:r>
            <a:endParaRPr lang="en-US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E8FFA66-2B65-4072-B541-253239D81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6480" y="1345458"/>
            <a:ext cx="10599420" cy="67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57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0CF887-2606-4801-8398-D89E6E4FFC95}"/>
              </a:ext>
            </a:extLst>
          </p:cNvPr>
          <p:cNvSpPr/>
          <p:nvPr/>
        </p:nvSpPr>
        <p:spPr>
          <a:xfrm>
            <a:off x="42529" y="370409"/>
            <a:ext cx="1068501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/>
            <a:r>
              <a:rPr lang="en-US" sz="4000" b="1" dirty="0">
                <a:solidFill>
                  <a:srgbClr val="0073CF"/>
                </a:solidFill>
                <a:latin typeface="Arial"/>
                <a:ea typeface="+mj-ea"/>
                <a:cs typeface="Arial"/>
              </a:rPr>
              <a:t>STUDENT LINE OF CREDIT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309C00-1BB2-48E4-AE39-A3EE59ED9B5D}"/>
              </a:ext>
            </a:extLst>
          </p:cNvPr>
          <p:cNvSpPr/>
          <p:nvPr/>
        </p:nvSpPr>
        <p:spPr>
          <a:xfrm>
            <a:off x="288813" y="4929196"/>
            <a:ext cx="7168068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rutiger LT Std 57 Condensed"/>
                <a:cs typeface="Calibri"/>
              </a:rPr>
              <a:t>A student line of credit allows you to borrow what you need, when you need it, to cover your student costs. Speak to your bank for further information!</a:t>
            </a:r>
            <a:endParaRPr lang="en-US">
              <a:latin typeface="Frutiger LT Std 57 Condensed"/>
              <a:cs typeface="Calibri"/>
            </a:endParaRPr>
          </a:p>
        </p:txBody>
      </p:sp>
      <p:pic>
        <p:nvPicPr>
          <p:cNvPr id="2" name="Picture 2" descr="A picture containing silhouette, night sky&#10;&#10;Description automatically generated">
            <a:extLst>
              <a:ext uri="{FF2B5EF4-FFF2-40B4-BE49-F238E27FC236}">
                <a16:creationId xmlns:a16="http://schemas.microsoft.com/office/drawing/2014/main" id="{BC080DB0-5240-4D3D-9DF6-61260459F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310" y="1287383"/>
            <a:ext cx="3524949" cy="2911416"/>
          </a:xfrm>
          <a:prstGeom prst="rect">
            <a:avLst/>
          </a:prstGeom>
        </p:spPr>
      </p:pic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837BA0-C026-4E9A-9E53-FB3B0E18C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07" y="1189512"/>
            <a:ext cx="3755646" cy="3100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2377C5-CEF8-492B-B07C-0F8EBDD803CC}"/>
              </a:ext>
            </a:extLst>
          </p:cNvPr>
          <p:cNvSpPr/>
          <p:nvPr/>
        </p:nvSpPr>
        <p:spPr>
          <a:xfrm>
            <a:off x="933139" y="4029603"/>
            <a:ext cx="2554357" cy="506042"/>
          </a:xfrm>
          <a:prstGeom prst="rect">
            <a:avLst/>
          </a:prstGeom>
          <a:solidFill>
            <a:srgbClr val="007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Bank Loans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1E6C9-2137-4BA9-8C45-3262190BBDAD}"/>
              </a:ext>
            </a:extLst>
          </p:cNvPr>
          <p:cNvSpPr/>
          <p:nvPr/>
        </p:nvSpPr>
        <p:spPr>
          <a:xfrm>
            <a:off x="3645203" y="4029603"/>
            <a:ext cx="2554357" cy="506042"/>
          </a:xfrm>
          <a:prstGeom prst="rect">
            <a:avLst/>
          </a:prstGeom>
          <a:solidFill>
            <a:srgbClr val="007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Lines of Credit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816ACA-D783-4B53-ADE3-E7D7E27FE9DA}"/>
              </a:ext>
            </a:extLst>
          </p:cNvPr>
          <p:cNvSpPr/>
          <p:nvPr/>
        </p:nvSpPr>
        <p:spPr>
          <a:xfrm>
            <a:off x="943801" y="1314505"/>
            <a:ext cx="2540000" cy="2712064"/>
          </a:xfrm>
          <a:prstGeom prst="rect">
            <a:avLst/>
          </a:prstGeom>
          <a:noFill/>
          <a:ln>
            <a:solidFill>
              <a:srgbClr val="007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A9394A-52AA-45DF-B0B4-02EAB27D2845}"/>
              </a:ext>
            </a:extLst>
          </p:cNvPr>
          <p:cNvSpPr/>
          <p:nvPr/>
        </p:nvSpPr>
        <p:spPr>
          <a:xfrm>
            <a:off x="3655865" y="1314504"/>
            <a:ext cx="2540000" cy="2712064"/>
          </a:xfrm>
          <a:prstGeom prst="rect">
            <a:avLst/>
          </a:prstGeom>
          <a:noFill/>
          <a:ln>
            <a:solidFill>
              <a:srgbClr val="007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52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2CB7E4-CD28-463E-AA11-D74C9DF3AF6A}"/>
              </a:ext>
            </a:extLst>
          </p:cNvPr>
          <p:cNvSpPr/>
          <p:nvPr/>
        </p:nvSpPr>
        <p:spPr>
          <a:xfrm>
            <a:off x="320706" y="738935"/>
            <a:ext cx="1068501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/>
            <a:r>
              <a:rPr lang="en-US" sz="4000" b="1" dirty="0">
                <a:solidFill>
                  <a:srgbClr val="0073CF"/>
                </a:solidFill>
                <a:latin typeface="Arial"/>
                <a:cs typeface="Arial"/>
              </a:rPr>
              <a:t>LET’S GET STARTED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40E610-8211-4E9E-93F3-DA3F0D82F59A}"/>
              </a:ext>
            </a:extLst>
          </p:cNvPr>
          <p:cNvSpPr/>
          <p:nvPr/>
        </p:nvSpPr>
        <p:spPr>
          <a:xfrm>
            <a:off x="531350" y="1804255"/>
            <a:ext cx="8386871" cy="3478945"/>
          </a:xfrm>
          <a:prstGeom prst="rect">
            <a:avLst/>
          </a:prstGeom>
          <a:gradFill flip="none" rotWithShape="1">
            <a:gsLst>
              <a:gs pos="30000">
                <a:srgbClr val="CFE3F8">
                  <a:alpha val="77000"/>
                </a:srgbClr>
              </a:gs>
              <a:gs pos="100000">
                <a:srgbClr val="CFE3F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/>
            <a:endParaRPr lang="en-US">
              <a:solidFill>
                <a:srgbClr val="0073CF"/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DF62C8-3094-490C-9C55-16E446FA7613}"/>
              </a:ext>
            </a:extLst>
          </p:cNvPr>
          <p:cNvSpPr txBox="1"/>
          <p:nvPr/>
        </p:nvSpPr>
        <p:spPr>
          <a:xfrm>
            <a:off x="531350" y="2098895"/>
            <a:ext cx="8196090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CA" sz="3200" b="1" i="1" dirty="0">
                <a:solidFill>
                  <a:srgbClr val="0073CF"/>
                </a:solidFill>
              </a:rPr>
              <a:t>Education is an investment in yourself.</a:t>
            </a:r>
          </a:p>
          <a:p>
            <a:pPr marL="0" indent="0">
              <a:buNone/>
              <a:defRPr/>
            </a:pPr>
            <a:endParaRPr lang="en-CA" sz="3200" b="1" i="1" dirty="0">
              <a:solidFill>
                <a:srgbClr val="0073CF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000" dirty="0">
                <a:solidFill>
                  <a:srgbClr val="0073CF"/>
                </a:solidFill>
              </a:rPr>
              <a:t>Careful PLANNING, BUDGETING, SAVING, </a:t>
            </a:r>
            <a:r>
              <a:rPr lang="en-US" sz="3000">
                <a:solidFill>
                  <a:srgbClr val="0073CF"/>
                </a:solidFill>
              </a:rPr>
              <a:t>and your </a:t>
            </a:r>
            <a:r>
              <a:rPr lang="en-US" sz="3000" dirty="0">
                <a:solidFill>
                  <a:srgbClr val="0073CF"/>
                </a:solidFill>
              </a:rPr>
              <a:t>Financial Aid Office, all play an important role in paying for your education.</a:t>
            </a:r>
          </a:p>
          <a:p>
            <a:endParaRPr lang="en-US" sz="3200" dirty="0">
              <a:solidFill>
                <a:srgbClr val="0073CF"/>
              </a:solidFill>
            </a:endParaRPr>
          </a:p>
          <a:p>
            <a:endParaRPr lang="en-US" sz="1600" dirty="0">
              <a:solidFill>
                <a:srgbClr val="0073CF"/>
              </a:solidFill>
              <a:latin typeface="Calibri"/>
              <a:ea typeface="Arial" charset="0"/>
              <a:cs typeface="Arial"/>
            </a:endParaRP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481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2CB7E4-CD28-463E-AA11-D74C9DF3AF6A}"/>
              </a:ext>
            </a:extLst>
          </p:cNvPr>
          <p:cNvSpPr/>
          <p:nvPr/>
        </p:nvSpPr>
        <p:spPr>
          <a:xfrm>
            <a:off x="223384" y="644245"/>
            <a:ext cx="1068501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/>
            <a:r>
              <a:rPr lang="en-US" sz="4000" b="1" dirty="0">
                <a:solidFill>
                  <a:srgbClr val="0073CF"/>
                </a:solidFill>
                <a:latin typeface="Arial"/>
                <a:cs typeface="Arial"/>
              </a:rPr>
              <a:t>WE’RE HERE TO HELP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40E610-8211-4E9E-93F3-DA3F0D82F59A}"/>
              </a:ext>
            </a:extLst>
          </p:cNvPr>
          <p:cNvSpPr/>
          <p:nvPr/>
        </p:nvSpPr>
        <p:spPr>
          <a:xfrm>
            <a:off x="581696" y="1804255"/>
            <a:ext cx="8336525" cy="4133558"/>
          </a:xfrm>
          <a:prstGeom prst="rect">
            <a:avLst/>
          </a:prstGeom>
          <a:gradFill flip="none" rotWithShape="1">
            <a:gsLst>
              <a:gs pos="30000">
                <a:srgbClr val="CFE3F8">
                  <a:alpha val="77000"/>
                </a:srgbClr>
              </a:gs>
              <a:gs pos="100000">
                <a:srgbClr val="CFE3F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/>
            <a:endParaRPr lang="en-US">
              <a:solidFill>
                <a:srgbClr val="0073CF"/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DF62C8-3094-490C-9C55-16E446FA7613}"/>
              </a:ext>
            </a:extLst>
          </p:cNvPr>
          <p:cNvSpPr txBox="1"/>
          <p:nvPr/>
        </p:nvSpPr>
        <p:spPr>
          <a:xfrm>
            <a:off x="850630" y="1995420"/>
            <a:ext cx="833652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4">
              <a:spcAft>
                <a:spcPts val="600"/>
              </a:spcAft>
              <a:buSzPct val="100000"/>
            </a:pPr>
            <a:r>
              <a:rPr lang="en-US" sz="3000" b="1" i="1" dirty="0">
                <a:solidFill>
                  <a:srgbClr val="0073CF"/>
                </a:solidFill>
              </a:rPr>
              <a:t>Financial Aid Offices in Ontario</a:t>
            </a:r>
            <a:endParaRPr lang="en-US" sz="3000" b="1" dirty="0">
              <a:solidFill>
                <a:srgbClr val="0073CF"/>
              </a:solidFill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195906-E0D6-4A1D-B208-998B7F844BF5}"/>
              </a:ext>
            </a:extLst>
          </p:cNvPr>
          <p:cNvSpPr txBox="1"/>
          <p:nvPr/>
        </p:nvSpPr>
        <p:spPr>
          <a:xfrm>
            <a:off x="716163" y="2740583"/>
            <a:ext cx="8336525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4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000" b="1" dirty="0"/>
              <a:t>Processing support, corrections changes to the OSAP application</a:t>
            </a:r>
          </a:p>
          <a:p>
            <a:pPr marL="342900" lvl="4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000" b="1" dirty="0"/>
              <a:t>Password reset &amp; OAN retrieval</a:t>
            </a:r>
          </a:p>
          <a:p>
            <a:pPr marL="342900" lvl="4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000" b="1" dirty="0"/>
              <a:t>Repayment Workshops</a:t>
            </a:r>
          </a:p>
          <a:p>
            <a:pPr marL="342900" lvl="4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000" b="1" dirty="0"/>
              <a:t>Student Assistance Bursaries or Other Resources– financial hardships</a:t>
            </a:r>
          </a:p>
        </p:txBody>
      </p:sp>
    </p:spTree>
    <p:extLst>
      <p:ext uri="{BB962C8B-B14F-4D97-AF65-F5344CB8AC3E}">
        <p14:creationId xmlns:p14="http://schemas.microsoft.com/office/powerpoint/2010/main" val="268981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F06F3C-E574-4364-B479-DC8F228F3DE5}"/>
              </a:ext>
            </a:extLst>
          </p:cNvPr>
          <p:cNvSpPr/>
          <p:nvPr/>
        </p:nvSpPr>
        <p:spPr>
          <a:xfrm>
            <a:off x="0" y="1248903"/>
            <a:ext cx="10431413" cy="1999549"/>
          </a:xfrm>
          <a:prstGeom prst="rect">
            <a:avLst/>
          </a:prstGeom>
          <a:gradFill flip="none" rotWithShape="1">
            <a:gsLst>
              <a:gs pos="30000">
                <a:srgbClr val="CFE3F8">
                  <a:alpha val="77000"/>
                </a:srgbClr>
              </a:gs>
              <a:gs pos="100000">
                <a:srgbClr val="CFE3F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/>
            <a:r>
              <a:rPr lang="en-US" sz="4000" b="1">
                <a:solidFill>
                  <a:srgbClr val="0073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QUESTIONS &amp; RESOURCES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F06F3C-E574-4364-B479-DC8F228F3DE5}"/>
              </a:ext>
            </a:extLst>
          </p:cNvPr>
          <p:cNvSpPr/>
          <p:nvPr/>
        </p:nvSpPr>
        <p:spPr>
          <a:xfrm>
            <a:off x="-1" y="3518861"/>
            <a:ext cx="10431413" cy="1999549"/>
          </a:xfrm>
          <a:prstGeom prst="rect">
            <a:avLst/>
          </a:prstGeom>
          <a:gradFill flip="none" rotWithShape="1">
            <a:gsLst>
              <a:gs pos="30000">
                <a:srgbClr val="CFE3F8">
                  <a:alpha val="77000"/>
                </a:srgbClr>
              </a:gs>
              <a:gs pos="100000">
                <a:srgbClr val="CFE3F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000" b="1" dirty="0">
                <a:solidFill>
                  <a:srgbClr val="0070C0"/>
                </a:solidFill>
              </a:rPr>
              <a:t> Email: finaid@niagaracollege.ca 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 niagaracollege.ca/</a:t>
            </a:r>
            <a:r>
              <a:rPr lang="en-US" sz="4000" b="1" dirty="0" err="1">
                <a:solidFill>
                  <a:srgbClr val="0070C0"/>
                </a:solidFill>
              </a:rPr>
              <a:t>finaid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65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F06F3C-E574-4364-B479-DC8F228F3DE5}"/>
              </a:ext>
            </a:extLst>
          </p:cNvPr>
          <p:cNvSpPr/>
          <p:nvPr/>
        </p:nvSpPr>
        <p:spPr>
          <a:xfrm>
            <a:off x="0" y="1970797"/>
            <a:ext cx="10431413" cy="1999549"/>
          </a:xfrm>
          <a:prstGeom prst="rect">
            <a:avLst/>
          </a:prstGeom>
          <a:gradFill flip="none" rotWithShape="1">
            <a:gsLst>
              <a:gs pos="30000">
                <a:srgbClr val="CFE3F8">
                  <a:alpha val="77000"/>
                </a:srgbClr>
              </a:gs>
              <a:gs pos="100000">
                <a:srgbClr val="CFE3F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/>
            <a:r>
              <a:rPr lang="en-US" sz="4000" b="1">
                <a:solidFill>
                  <a:srgbClr val="0073CF"/>
                </a:solidFill>
                <a:latin typeface="Arial"/>
                <a:cs typeface="Arial"/>
              </a:rPr>
              <a:t>POST-SECONDARY COSTS</a:t>
            </a:r>
          </a:p>
        </p:txBody>
      </p:sp>
    </p:spTree>
    <p:extLst>
      <p:ext uri="{BB962C8B-B14F-4D97-AF65-F5344CB8AC3E}">
        <p14:creationId xmlns:p14="http://schemas.microsoft.com/office/powerpoint/2010/main" val="3110541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188BF-3826-4EC9-A949-FA37CAB95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5" y="511824"/>
            <a:ext cx="10515600" cy="1325563"/>
          </a:xfrm>
        </p:spPr>
        <p:txBody>
          <a:bodyPr lIns="91440" tIns="45720" rIns="91440" bIns="45720" anchor="t"/>
          <a:lstStyle/>
          <a:p>
            <a:r>
              <a:rPr lang="en-US" sz="4000" b="1" dirty="0">
                <a:solidFill>
                  <a:srgbClr val="0073CF"/>
                </a:solidFill>
                <a:latin typeface="Arial"/>
                <a:cs typeface="Arial"/>
              </a:rPr>
              <a:t>PLANNING &amp; BUDGETING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E24DE-5DD1-490D-A086-FE97C4BBAE56}"/>
              </a:ext>
            </a:extLst>
          </p:cNvPr>
          <p:cNvSpPr/>
          <p:nvPr/>
        </p:nvSpPr>
        <p:spPr>
          <a:xfrm>
            <a:off x="506702" y="1428669"/>
            <a:ext cx="7212074" cy="368226"/>
          </a:xfrm>
          <a:prstGeom prst="rect">
            <a:avLst/>
          </a:prstGeom>
          <a:gradFill flip="none" rotWithShape="1">
            <a:gsLst>
              <a:gs pos="30000">
                <a:srgbClr val="CFE3F8">
                  <a:alpha val="77000"/>
                </a:srgbClr>
              </a:gs>
              <a:gs pos="100000">
                <a:srgbClr val="CFE3F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/>
            <a:r>
              <a:rPr lang="en-US" dirty="0">
                <a:solidFill>
                  <a:srgbClr val="0073CF"/>
                </a:solidFill>
                <a:latin typeface="Frutiger LT Std 47 Light Conden"/>
                <a:ea typeface="+mn-lt"/>
                <a:cs typeface="+mn-lt"/>
              </a:rPr>
              <a:t> What are your Costs/Expenses</a:t>
            </a:r>
            <a:endParaRPr lang="en-US" dirty="0">
              <a:solidFill>
                <a:srgbClr val="0073CF"/>
              </a:solidFill>
              <a:latin typeface="Frutiger LT Std 47 Light Conden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B1C306-1584-4283-93D4-BDFF8988C5BF}"/>
              </a:ext>
            </a:extLst>
          </p:cNvPr>
          <p:cNvGrpSpPr/>
          <p:nvPr/>
        </p:nvGrpSpPr>
        <p:grpSpPr>
          <a:xfrm>
            <a:off x="759301" y="1791036"/>
            <a:ext cx="9895093" cy="4647960"/>
            <a:chOff x="759301" y="1791036"/>
            <a:chExt cx="9895093" cy="46479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180F90-B6B2-4BE9-B249-58659334DCA9}"/>
                </a:ext>
              </a:extLst>
            </p:cNvPr>
            <p:cNvSpPr/>
            <p:nvPr/>
          </p:nvSpPr>
          <p:spPr>
            <a:xfrm>
              <a:off x="857355" y="5488171"/>
              <a:ext cx="6861420" cy="368226"/>
            </a:xfrm>
            <a:prstGeom prst="rect">
              <a:avLst/>
            </a:prstGeom>
            <a:gradFill flip="none" rotWithShape="1">
              <a:gsLst>
                <a:gs pos="30000">
                  <a:srgbClr val="CFE3F8">
                    <a:alpha val="77000"/>
                  </a:srgbClr>
                </a:gs>
                <a:gs pos="100000">
                  <a:srgbClr val="CFE3F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84150"/>
              <a:endParaRPr lang="en-US">
                <a:solidFill>
                  <a:srgbClr val="0073CF"/>
                </a:solidFill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34E0D1-F549-4835-AB7D-F5D2C9C2E5E3}"/>
                </a:ext>
              </a:extLst>
            </p:cNvPr>
            <p:cNvSpPr/>
            <p:nvPr/>
          </p:nvSpPr>
          <p:spPr>
            <a:xfrm>
              <a:off x="837124" y="3600028"/>
              <a:ext cx="6861420" cy="260333"/>
            </a:xfrm>
            <a:prstGeom prst="rect">
              <a:avLst/>
            </a:prstGeom>
            <a:gradFill flip="none" rotWithShape="1">
              <a:gsLst>
                <a:gs pos="30000">
                  <a:srgbClr val="CFE3F8">
                    <a:alpha val="77000"/>
                  </a:srgbClr>
                </a:gs>
                <a:gs pos="100000">
                  <a:srgbClr val="CFE3F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84150"/>
              <a:endParaRPr lang="en-US">
                <a:solidFill>
                  <a:srgbClr val="0073CF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3DA7B6-63C0-49EF-AF1C-C35773787669}"/>
                </a:ext>
              </a:extLst>
            </p:cNvPr>
            <p:cNvSpPr/>
            <p:nvPr/>
          </p:nvSpPr>
          <p:spPr>
            <a:xfrm>
              <a:off x="837125" y="4092294"/>
              <a:ext cx="6861420" cy="260333"/>
            </a:xfrm>
            <a:prstGeom prst="rect">
              <a:avLst/>
            </a:prstGeom>
            <a:gradFill flip="none" rotWithShape="1">
              <a:gsLst>
                <a:gs pos="30000">
                  <a:srgbClr val="CFE3F8">
                    <a:alpha val="77000"/>
                  </a:srgbClr>
                </a:gs>
                <a:gs pos="100000">
                  <a:srgbClr val="CFE3F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84150"/>
              <a:endParaRPr lang="en-US">
                <a:solidFill>
                  <a:srgbClr val="0073CF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2721FE-B021-4286-9FF8-75C6246316B3}"/>
                </a:ext>
              </a:extLst>
            </p:cNvPr>
            <p:cNvSpPr/>
            <p:nvPr/>
          </p:nvSpPr>
          <p:spPr>
            <a:xfrm>
              <a:off x="857354" y="4571073"/>
              <a:ext cx="6861420" cy="260333"/>
            </a:xfrm>
            <a:prstGeom prst="rect">
              <a:avLst/>
            </a:prstGeom>
            <a:gradFill flip="none" rotWithShape="1">
              <a:gsLst>
                <a:gs pos="30000">
                  <a:srgbClr val="CFE3F8">
                    <a:alpha val="77000"/>
                  </a:srgbClr>
                </a:gs>
                <a:gs pos="100000">
                  <a:srgbClr val="CFE3F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84150"/>
              <a:endParaRPr lang="en-US">
                <a:solidFill>
                  <a:srgbClr val="0073CF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A2E78E0-7209-45A7-99C3-A67B3A953E35}"/>
                </a:ext>
              </a:extLst>
            </p:cNvPr>
            <p:cNvSpPr/>
            <p:nvPr/>
          </p:nvSpPr>
          <p:spPr>
            <a:xfrm>
              <a:off x="857355" y="5056595"/>
              <a:ext cx="6861420" cy="260333"/>
            </a:xfrm>
            <a:prstGeom prst="rect">
              <a:avLst/>
            </a:prstGeom>
            <a:gradFill flip="none" rotWithShape="1">
              <a:gsLst>
                <a:gs pos="30000">
                  <a:srgbClr val="CFE3F8">
                    <a:alpha val="77000"/>
                  </a:srgbClr>
                </a:gs>
                <a:gs pos="100000">
                  <a:srgbClr val="CFE3F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84150"/>
              <a:endParaRPr lang="en-US">
                <a:solidFill>
                  <a:srgbClr val="0073C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2D672C-8C41-469C-B2A0-E8D0EE75A13E}"/>
                </a:ext>
              </a:extLst>
            </p:cNvPr>
            <p:cNvSpPr/>
            <p:nvPr/>
          </p:nvSpPr>
          <p:spPr>
            <a:xfrm>
              <a:off x="837125" y="3114507"/>
              <a:ext cx="6861420" cy="260333"/>
            </a:xfrm>
            <a:prstGeom prst="rect">
              <a:avLst/>
            </a:prstGeom>
            <a:gradFill flip="none" rotWithShape="1">
              <a:gsLst>
                <a:gs pos="30000">
                  <a:srgbClr val="CFE3F8">
                    <a:alpha val="77000"/>
                  </a:srgbClr>
                </a:gs>
                <a:gs pos="100000">
                  <a:srgbClr val="CFE3F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84150"/>
              <a:endParaRPr lang="en-US">
                <a:solidFill>
                  <a:srgbClr val="0073CF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8D9FA8-C15E-4D85-8FFD-E2DBBFD9931B}"/>
                </a:ext>
              </a:extLst>
            </p:cNvPr>
            <p:cNvSpPr txBox="1"/>
            <p:nvPr/>
          </p:nvSpPr>
          <p:spPr>
            <a:xfrm>
              <a:off x="759301" y="1791036"/>
              <a:ext cx="6284965" cy="113877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Frutiger LT Std 47 Light Conden"/>
                  <a:ea typeface="+mn-lt"/>
                  <a:cs typeface="+mn-lt"/>
                </a:rPr>
                <a:t>Sample expenses for an academic year (8 months). </a:t>
              </a:r>
            </a:p>
            <a:p>
              <a:endParaRPr lang="en-US" sz="1600" dirty="0">
                <a:cs typeface="Calibri"/>
              </a:endParaRPr>
            </a:p>
            <a:p>
              <a:br>
                <a:rPr lang="en-US" dirty="0"/>
              </a:b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0F8707-0C04-48B4-BE31-4E9A6BAD08BC}"/>
                </a:ext>
              </a:extLst>
            </p:cNvPr>
            <p:cNvSpPr/>
            <p:nvPr/>
          </p:nvSpPr>
          <p:spPr>
            <a:xfrm>
              <a:off x="857907" y="2507606"/>
              <a:ext cx="8759492" cy="368226"/>
            </a:xfrm>
            <a:prstGeom prst="rect">
              <a:avLst/>
            </a:prstGeom>
            <a:gradFill flip="none" rotWithShape="1">
              <a:gsLst>
                <a:gs pos="30000">
                  <a:srgbClr val="CFE3F8">
                    <a:alpha val="77000"/>
                  </a:srgbClr>
                </a:gs>
                <a:gs pos="100000">
                  <a:srgbClr val="CFE3F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84150"/>
              <a:r>
                <a:rPr lang="en-US" dirty="0">
                  <a:solidFill>
                    <a:srgbClr val="0073CF"/>
                  </a:solidFill>
                  <a:latin typeface="Frutiger LT Std 47 Light Conden"/>
                  <a:cs typeface="Calibri"/>
                </a:rPr>
                <a:t>Expense                                      	Amount                   Type</a:t>
              </a:r>
              <a:endParaRPr lang="en-US" dirty="0">
                <a:solidFill>
                  <a:srgbClr val="0073CF"/>
                </a:solidFill>
                <a:latin typeface="Frutiger LT Std 47 Light Conden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41651A-8898-47FF-9254-94A0DE62E2E7}"/>
                </a:ext>
              </a:extLst>
            </p:cNvPr>
            <p:cNvSpPr txBox="1"/>
            <p:nvPr/>
          </p:nvSpPr>
          <p:spPr>
            <a:xfrm>
              <a:off x="1022292" y="2838010"/>
              <a:ext cx="4037923" cy="36009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ea typeface="+mn-lt"/>
                  <a:cs typeface="+mn-lt"/>
                </a:rPr>
                <a:t>Tuition &amp; Fees</a:t>
              </a:r>
              <a:endParaRPr lang="en-US" dirty="0"/>
            </a:p>
            <a:p>
              <a:r>
                <a:rPr lang="en-US" sz="1600" dirty="0">
                  <a:cs typeface="Calibri"/>
                </a:rPr>
                <a:t>Books and Supplies</a:t>
              </a:r>
            </a:p>
            <a:p>
              <a:r>
                <a:rPr lang="en-US" sz="1600" dirty="0">
                  <a:cs typeface="Calibri"/>
                </a:rPr>
                <a:t>Rent (off campus, inclusive)</a:t>
              </a:r>
            </a:p>
            <a:p>
              <a:r>
                <a:rPr lang="en-US" sz="1600" dirty="0">
                  <a:cs typeface="Calibri"/>
                </a:rPr>
                <a:t>Transportation</a:t>
              </a:r>
            </a:p>
            <a:p>
              <a:r>
                <a:rPr lang="en-US" sz="1600" dirty="0">
                  <a:cs typeface="Calibri"/>
                </a:rPr>
                <a:t>Cable (television)</a:t>
              </a:r>
            </a:p>
            <a:p>
              <a:r>
                <a:rPr lang="en-US" sz="1600" dirty="0">
                  <a:cs typeface="Calibri"/>
                </a:rPr>
                <a:t>Internet</a:t>
              </a:r>
            </a:p>
            <a:p>
              <a:r>
                <a:rPr lang="en-US" sz="1600" dirty="0">
                  <a:cs typeface="Calibri"/>
                </a:rPr>
                <a:t>Cellphone</a:t>
              </a:r>
            </a:p>
            <a:p>
              <a:r>
                <a:rPr lang="en-US" sz="1600" dirty="0">
                  <a:cs typeface="Calibri"/>
                </a:rPr>
                <a:t>Food and household supplies</a:t>
              </a:r>
            </a:p>
            <a:p>
              <a:r>
                <a:rPr lang="en-US" sz="1600" dirty="0">
                  <a:cs typeface="Calibri"/>
                </a:rPr>
                <a:t>Laundry (laundromat)</a:t>
              </a:r>
            </a:p>
            <a:p>
              <a:r>
                <a:rPr lang="en-US" sz="1600" dirty="0">
                  <a:cs typeface="Calibri"/>
                </a:rPr>
                <a:t>Pocket money (entertainment, etc.)</a:t>
              </a:r>
            </a:p>
            <a:p>
              <a:endParaRPr lang="en-US" sz="1600" dirty="0">
                <a:cs typeface="Calibri"/>
              </a:endParaRPr>
            </a:p>
            <a:p>
              <a:r>
                <a:rPr lang="en-US" sz="1600" b="1" dirty="0">
                  <a:cs typeface="Calibri"/>
                </a:rPr>
                <a:t>Total</a:t>
              </a:r>
            </a:p>
            <a:p>
              <a:br>
                <a:rPr lang="en-US" dirty="0"/>
              </a:b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10853E-6A3F-4B2F-AE67-719A547B29BD}"/>
                </a:ext>
              </a:extLst>
            </p:cNvPr>
            <p:cNvSpPr txBox="1"/>
            <p:nvPr/>
          </p:nvSpPr>
          <p:spPr>
            <a:xfrm>
              <a:off x="4708214" y="2838010"/>
              <a:ext cx="4037923" cy="36009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ea typeface="+mn-lt"/>
                  <a:cs typeface="+mn-lt"/>
                </a:rPr>
                <a:t>$</a:t>
              </a:r>
              <a:r>
                <a:rPr lang="en-US" sz="1600" dirty="0">
                  <a:cs typeface="Calibri"/>
                </a:rPr>
                <a:t>4000 -$6500</a:t>
              </a:r>
              <a:endParaRPr lang="en-US" dirty="0"/>
            </a:p>
            <a:p>
              <a:r>
                <a:rPr lang="en-US" sz="1600" dirty="0">
                  <a:cs typeface="Calibri"/>
                </a:rPr>
                <a:t>$1000</a:t>
              </a:r>
            </a:p>
            <a:p>
              <a:r>
                <a:rPr lang="en-US" sz="1600" dirty="0">
                  <a:cs typeface="Calibri"/>
                </a:rPr>
                <a:t>$6400</a:t>
              </a:r>
            </a:p>
            <a:p>
              <a:r>
                <a:rPr lang="en-US" sz="1600" dirty="0">
                  <a:cs typeface="Calibri"/>
                </a:rPr>
                <a:t>$800</a:t>
              </a:r>
            </a:p>
            <a:p>
              <a:r>
                <a:rPr lang="en-US" sz="1600" dirty="0">
                  <a:cs typeface="Calibri"/>
                </a:rPr>
                <a:t>$500</a:t>
              </a:r>
            </a:p>
            <a:p>
              <a:r>
                <a:rPr lang="en-US" sz="1600" dirty="0">
                  <a:cs typeface="Calibri"/>
                </a:rPr>
                <a:t>$400</a:t>
              </a:r>
            </a:p>
            <a:p>
              <a:r>
                <a:rPr lang="en-US" sz="1600" dirty="0">
                  <a:cs typeface="Calibri"/>
                </a:rPr>
                <a:t>$500</a:t>
              </a:r>
            </a:p>
            <a:p>
              <a:r>
                <a:rPr lang="en-US" sz="1600" dirty="0">
                  <a:cs typeface="Calibri"/>
                </a:rPr>
                <a:t>$3300</a:t>
              </a:r>
            </a:p>
            <a:p>
              <a:r>
                <a:rPr lang="en-US" sz="1600" dirty="0">
                  <a:cs typeface="Calibri"/>
                </a:rPr>
                <a:t>$400</a:t>
              </a:r>
            </a:p>
            <a:p>
              <a:r>
                <a:rPr lang="en-US" sz="1600" dirty="0">
                  <a:cs typeface="Calibri"/>
                </a:rPr>
                <a:t>$1600</a:t>
              </a:r>
            </a:p>
            <a:p>
              <a:endParaRPr lang="en-US" sz="1600" dirty="0">
                <a:cs typeface="Calibri"/>
              </a:endParaRPr>
            </a:p>
            <a:p>
              <a:r>
                <a:rPr lang="en-US" sz="1600" dirty="0">
                  <a:cs typeface="Calibri"/>
                </a:rPr>
                <a:t>$18,900 – $21,400</a:t>
              </a:r>
            </a:p>
            <a:p>
              <a:br>
                <a:rPr lang="en-US" dirty="0"/>
              </a:b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32304F-DAE3-48AA-956A-2EE45DD4D931}"/>
                </a:ext>
              </a:extLst>
            </p:cNvPr>
            <p:cNvSpPr txBox="1"/>
            <p:nvPr/>
          </p:nvSpPr>
          <p:spPr>
            <a:xfrm>
              <a:off x="6616471" y="2826931"/>
              <a:ext cx="4037923" cy="33547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ea typeface="+mn-lt"/>
                  <a:cs typeface="+mn-lt"/>
                </a:rPr>
                <a:t>Fixed</a:t>
              </a:r>
              <a:endParaRPr lang="en-US" dirty="0">
                <a:ea typeface="+mn-lt"/>
                <a:cs typeface="+mn-lt"/>
              </a:endParaRPr>
            </a:p>
            <a:p>
              <a:r>
                <a:rPr lang="en-US" sz="1600" dirty="0">
                  <a:cs typeface="Calibri"/>
                </a:rPr>
                <a:t>Variable</a:t>
              </a:r>
            </a:p>
            <a:p>
              <a:r>
                <a:rPr lang="en-US" sz="1600" dirty="0">
                  <a:cs typeface="Calibri"/>
                </a:rPr>
                <a:t>Fixed</a:t>
              </a:r>
            </a:p>
            <a:p>
              <a:r>
                <a:rPr lang="en-US" sz="1600" dirty="0">
                  <a:cs typeface="Calibri"/>
                </a:rPr>
                <a:t>Variable</a:t>
              </a:r>
            </a:p>
            <a:p>
              <a:r>
                <a:rPr lang="en-US" sz="1600" dirty="0">
                  <a:ea typeface="+mn-lt"/>
                  <a:cs typeface="+mn-lt"/>
                </a:rPr>
                <a:t>Variable</a:t>
              </a:r>
              <a:endParaRPr lang="en-US" dirty="0">
                <a:ea typeface="+mn-lt"/>
                <a:cs typeface="+mn-lt"/>
              </a:endParaRPr>
            </a:p>
            <a:p>
              <a:r>
                <a:rPr lang="en-US" sz="1600" dirty="0">
                  <a:ea typeface="+mn-lt"/>
                  <a:cs typeface="+mn-lt"/>
                </a:rPr>
                <a:t>Variable</a:t>
              </a:r>
              <a:endParaRPr lang="en-US" dirty="0"/>
            </a:p>
            <a:p>
              <a:r>
                <a:rPr lang="en-US" sz="1600" dirty="0">
                  <a:ea typeface="+mn-lt"/>
                  <a:cs typeface="+mn-lt"/>
                </a:rPr>
                <a:t>Variable</a:t>
              </a:r>
              <a:endParaRPr lang="en-US" dirty="0"/>
            </a:p>
            <a:p>
              <a:r>
                <a:rPr lang="en-US" sz="1600" dirty="0">
                  <a:ea typeface="+mn-lt"/>
                  <a:cs typeface="+mn-lt"/>
                </a:rPr>
                <a:t>Variable</a:t>
              </a:r>
              <a:endParaRPr lang="en-US" dirty="0"/>
            </a:p>
            <a:p>
              <a:r>
                <a:rPr lang="en-US" sz="1600" dirty="0">
                  <a:ea typeface="+mn-lt"/>
                  <a:cs typeface="+mn-lt"/>
                </a:rPr>
                <a:t>Variable</a:t>
              </a:r>
              <a:endParaRPr lang="en-US" dirty="0"/>
            </a:p>
            <a:p>
              <a:r>
                <a:rPr lang="en-US" sz="1600" dirty="0">
                  <a:ea typeface="+mn-lt"/>
                  <a:cs typeface="+mn-lt"/>
                </a:rPr>
                <a:t>Variable</a:t>
              </a:r>
              <a:endParaRPr lang="en-US" dirty="0"/>
            </a:p>
            <a:p>
              <a:endParaRPr lang="en-US" sz="1600" dirty="0">
                <a:cs typeface="Calibri"/>
              </a:endParaRPr>
            </a:p>
            <a:p>
              <a:br>
                <a:rPr lang="en-US" dirty="0"/>
              </a:br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418EAE3-E93A-42DE-A185-49303C38EB0C}"/>
              </a:ext>
            </a:extLst>
          </p:cNvPr>
          <p:cNvSpPr/>
          <p:nvPr/>
        </p:nvSpPr>
        <p:spPr>
          <a:xfrm>
            <a:off x="385719" y="1427569"/>
            <a:ext cx="296708" cy="364142"/>
          </a:xfrm>
          <a:prstGeom prst="rect">
            <a:avLst/>
          </a:prstGeom>
          <a:solidFill>
            <a:srgbClr val="007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13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3F99FB7-740F-4938-8856-3D565A981B04}"/>
              </a:ext>
            </a:extLst>
          </p:cNvPr>
          <p:cNvSpPr/>
          <p:nvPr/>
        </p:nvSpPr>
        <p:spPr>
          <a:xfrm>
            <a:off x="730374" y="3682470"/>
            <a:ext cx="7212074" cy="368226"/>
          </a:xfrm>
          <a:prstGeom prst="rect">
            <a:avLst/>
          </a:prstGeom>
          <a:gradFill flip="none" rotWithShape="1">
            <a:gsLst>
              <a:gs pos="30000">
                <a:srgbClr val="CFE3F8">
                  <a:alpha val="77000"/>
                </a:srgbClr>
              </a:gs>
              <a:gs pos="100000">
                <a:srgbClr val="CFE3F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/>
            <a:r>
              <a:rPr lang="en-US" dirty="0">
                <a:solidFill>
                  <a:srgbClr val="0073CF"/>
                </a:solidFill>
                <a:latin typeface="Frutiger LT Std 47 Light Conden"/>
                <a:ea typeface="+mn-lt"/>
                <a:cs typeface="+mn-lt"/>
              </a:rPr>
              <a:t>Savings!</a:t>
            </a:r>
            <a:endParaRPr lang="en-US" dirty="0">
              <a:latin typeface="Frutiger LT Std 47 Light Conde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969AAC-133E-4E91-9F1B-3CDD50BBEDFA}"/>
              </a:ext>
            </a:extLst>
          </p:cNvPr>
          <p:cNvSpPr txBox="1"/>
          <p:nvPr/>
        </p:nvSpPr>
        <p:spPr>
          <a:xfrm>
            <a:off x="936922" y="4137876"/>
            <a:ext cx="7127658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ea typeface="+mn-lt"/>
                <a:cs typeface="+mn-lt"/>
              </a:rPr>
              <a:t>Work and save money when possible. Put a little aside for the unexpected.</a:t>
            </a:r>
          </a:p>
          <a:p>
            <a:r>
              <a:rPr lang="en-US" sz="1700" dirty="0">
                <a:ea typeface="+mn-lt"/>
                <a:cs typeface="+mn-lt"/>
              </a:rPr>
              <a:t>Consider volunteering to boost scholarship applications.</a:t>
            </a:r>
          </a:p>
          <a:p>
            <a:endParaRPr lang="en-US" sz="1700" dirty="0">
              <a:ea typeface="+mn-lt"/>
              <a:cs typeface="+mn-lt"/>
            </a:endParaRPr>
          </a:p>
          <a:p>
            <a:r>
              <a:rPr lang="en-US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3898D5-6D95-4ED8-BA8D-DDC33699D206}"/>
              </a:ext>
            </a:extLst>
          </p:cNvPr>
          <p:cNvGrpSpPr/>
          <p:nvPr/>
        </p:nvGrpSpPr>
        <p:grpSpPr>
          <a:xfrm>
            <a:off x="423757" y="779222"/>
            <a:ext cx="9341131" cy="1038464"/>
            <a:chOff x="423757" y="1543153"/>
            <a:chExt cx="9341131" cy="10384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80E15D-B64F-4C74-B0FD-D41B9000E809}"/>
                </a:ext>
              </a:extLst>
            </p:cNvPr>
            <p:cNvSpPr/>
            <p:nvPr/>
          </p:nvSpPr>
          <p:spPr>
            <a:xfrm>
              <a:off x="730374" y="1543153"/>
              <a:ext cx="7212074" cy="368226"/>
            </a:xfrm>
            <a:prstGeom prst="rect">
              <a:avLst/>
            </a:prstGeom>
            <a:gradFill flip="none" rotWithShape="1">
              <a:gsLst>
                <a:gs pos="30000">
                  <a:srgbClr val="CFE3F8">
                    <a:alpha val="77000"/>
                  </a:srgbClr>
                </a:gs>
                <a:gs pos="100000">
                  <a:srgbClr val="CFE3F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84150"/>
              <a:r>
                <a:rPr lang="en-US" dirty="0">
                  <a:solidFill>
                    <a:srgbClr val="0073CF"/>
                  </a:solidFill>
                  <a:latin typeface="Frutiger LT Std 47 Light Conden"/>
                  <a:ea typeface="+mn-lt"/>
                  <a:cs typeface="+mn-lt"/>
                </a:rPr>
                <a:t>Create your budget.</a:t>
              </a:r>
              <a:endParaRPr lang="en-US" dirty="0">
                <a:latin typeface="Frutiger LT Std 47 Light Conden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B73FBF-F091-478C-846D-CA5F8CE6B170}"/>
                </a:ext>
              </a:extLst>
            </p:cNvPr>
            <p:cNvSpPr txBox="1"/>
            <p:nvPr/>
          </p:nvSpPr>
          <p:spPr>
            <a:xfrm>
              <a:off x="931830" y="1966064"/>
              <a:ext cx="8833058" cy="61555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 dirty="0">
                  <a:ea typeface="+mn-lt"/>
                  <a:cs typeface="+mn-lt"/>
                </a:rPr>
                <a:t>Include ALL your educational &amp; living costs and all of your resources</a:t>
              </a:r>
            </a:p>
            <a:p>
              <a:r>
                <a:rPr lang="en-US" sz="1700" dirty="0">
                  <a:ea typeface="+mn-lt"/>
                  <a:cs typeface="+mn-lt"/>
                </a:rPr>
                <a:t>Use on online budgeting tool like MINT.COM</a:t>
              </a:r>
              <a:endParaRPr lang="en-US" sz="1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67EE91-7152-475F-979F-65A5418FD3B9}"/>
                </a:ext>
              </a:extLst>
            </p:cNvPr>
            <p:cNvSpPr/>
            <p:nvPr/>
          </p:nvSpPr>
          <p:spPr>
            <a:xfrm>
              <a:off x="423757" y="1543866"/>
              <a:ext cx="296708" cy="364142"/>
            </a:xfrm>
            <a:prstGeom prst="rect">
              <a:avLst/>
            </a:prstGeom>
            <a:solidFill>
              <a:srgbClr val="007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cs typeface="Calibri"/>
                </a:rPr>
                <a:t>2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6F68CA-5C5D-45A2-A4E7-815E6001195F}"/>
              </a:ext>
            </a:extLst>
          </p:cNvPr>
          <p:cNvGrpSpPr/>
          <p:nvPr/>
        </p:nvGrpSpPr>
        <p:grpSpPr>
          <a:xfrm>
            <a:off x="423757" y="2259746"/>
            <a:ext cx="9523204" cy="2977146"/>
            <a:chOff x="433666" y="2121816"/>
            <a:chExt cx="9523204" cy="29771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C1A38F-7039-4B1B-9394-E4559CB16030}"/>
                </a:ext>
              </a:extLst>
            </p:cNvPr>
            <p:cNvSpPr/>
            <p:nvPr/>
          </p:nvSpPr>
          <p:spPr>
            <a:xfrm>
              <a:off x="723836" y="2122294"/>
              <a:ext cx="7212074" cy="368226"/>
            </a:xfrm>
            <a:prstGeom prst="rect">
              <a:avLst/>
            </a:prstGeom>
            <a:gradFill flip="none" rotWithShape="1">
              <a:gsLst>
                <a:gs pos="30000">
                  <a:srgbClr val="CFE3F8">
                    <a:alpha val="77000"/>
                  </a:srgbClr>
                </a:gs>
                <a:gs pos="100000">
                  <a:srgbClr val="CFE3F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84150"/>
              <a:r>
                <a:rPr lang="en-US" dirty="0">
                  <a:solidFill>
                    <a:srgbClr val="0073CF"/>
                  </a:solidFill>
                  <a:latin typeface="Frutiger LT Std 47 Light Conden"/>
                  <a:ea typeface="+mn-lt"/>
                  <a:cs typeface="+mn-lt"/>
                </a:rPr>
                <a:t>Review your expenses.</a:t>
              </a:r>
              <a:endParaRPr lang="en-US" dirty="0">
                <a:latin typeface="Frutiger LT Std 47 Light Conden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37ABB4-EEA6-4415-917E-BA7B56F83F97}"/>
                </a:ext>
              </a:extLst>
            </p:cNvPr>
            <p:cNvSpPr txBox="1"/>
            <p:nvPr/>
          </p:nvSpPr>
          <p:spPr>
            <a:xfrm>
              <a:off x="958026" y="2575194"/>
              <a:ext cx="8998844" cy="252376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 dirty="0">
                  <a:ea typeface="+mn-lt"/>
                  <a:cs typeface="+mn-lt"/>
                </a:rPr>
                <a:t>How can you reduce your costs?</a:t>
              </a:r>
            </a:p>
            <a:p>
              <a:r>
                <a:rPr lang="en-US" sz="1700" dirty="0">
                  <a:ea typeface="+mn-lt"/>
                  <a:cs typeface="+mn-lt"/>
                </a:rPr>
                <a:t>2 medium coffees/day for 8 months = $785 </a:t>
              </a:r>
              <a:r>
                <a:rPr lang="en-US" sz="1700" b="1" i="1" dirty="0">
                  <a:ea typeface="+mn-lt"/>
                  <a:cs typeface="+mn-lt"/>
                </a:rPr>
                <a:t>OR</a:t>
              </a:r>
              <a:r>
                <a:rPr lang="en-US" sz="1700" dirty="0">
                  <a:ea typeface="+mn-lt"/>
                  <a:cs typeface="+mn-lt"/>
                </a:rPr>
                <a:t> Buying lunch (cafeteria) for 1 week = $5</a:t>
              </a:r>
              <a:r>
                <a:rPr lang="en-US" sz="1600" dirty="0">
                  <a:ea typeface="+mn-lt"/>
                  <a:cs typeface="+mn-lt"/>
                </a:rPr>
                <a:t>0</a:t>
              </a:r>
            </a:p>
            <a:p>
              <a:r>
                <a:rPr lang="en-US" sz="1600" dirty="0">
                  <a:ea typeface="+mn-lt"/>
                  <a:cs typeface="+mn-lt"/>
                </a:rPr>
                <a:t>	</a:t>
              </a:r>
              <a:endParaRPr lang="en-US" dirty="0">
                <a:ea typeface="+mn-lt"/>
                <a:cs typeface="+mn-lt"/>
              </a:endParaRPr>
            </a:p>
            <a:p>
              <a:br>
                <a:rPr lang="en-US" dirty="0"/>
              </a:br>
              <a:endParaRPr lang="en-US" dirty="0"/>
            </a:p>
            <a:p>
              <a:br>
                <a:rPr lang="en-US" dirty="0"/>
              </a:br>
              <a:endParaRPr lang="en-US" dirty="0"/>
            </a:p>
            <a:p>
              <a:br>
                <a:rPr lang="en-US" dirty="0"/>
              </a:b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9E66BE0-F57B-4017-A658-996892B8C151}"/>
                </a:ext>
              </a:extLst>
            </p:cNvPr>
            <p:cNvSpPr/>
            <p:nvPr/>
          </p:nvSpPr>
          <p:spPr>
            <a:xfrm>
              <a:off x="433666" y="2121816"/>
              <a:ext cx="296708" cy="364142"/>
            </a:xfrm>
            <a:prstGeom prst="rect">
              <a:avLst/>
            </a:prstGeom>
            <a:solidFill>
              <a:srgbClr val="007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cs typeface="Calibri"/>
                </a:rPr>
                <a:t>3</a:t>
              </a:r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B2955-A4FA-41DF-9002-D2B6CD9C496F}"/>
              </a:ext>
            </a:extLst>
          </p:cNvPr>
          <p:cNvSpPr/>
          <p:nvPr/>
        </p:nvSpPr>
        <p:spPr>
          <a:xfrm>
            <a:off x="448232" y="3674979"/>
            <a:ext cx="296708" cy="364142"/>
          </a:xfrm>
          <a:prstGeom prst="rect">
            <a:avLst/>
          </a:prstGeom>
          <a:solidFill>
            <a:srgbClr val="007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4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E7713C-4917-4C3E-AE15-D241A6B885F3}"/>
              </a:ext>
            </a:extLst>
          </p:cNvPr>
          <p:cNvGrpSpPr/>
          <p:nvPr/>
        </p:nvGrpSpPr>
        <p:grpSpPr>
          <a:xfrm>
            <a:off x="515256" y="5041389"/>
            <a:ext cx="8331686" cy="3701250"/>
            <a:chOff x="515256" y="4867764"/>
            <a:chExt cx="8331686" cy="37012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C58C0B5-707D-4648-B2AD-31DF290ADB77}"/>
                </a:ext>
              </a:extLst>
            </p:cNvPr>
            <p:cNvSpPr/>
            <p:nvPr/>
          </p:nvSpPr>
          <p:spPr>
            <a:xfrm>
              <a:off x="723836" y="4867764"/>
              <a:ext cx="7212074" cy="368226"/>
            </a:xfrm>
            <a:prstGeom prst="rect">
              <a:avLst/>
            </a:prstGeom>
            <a:gradFill flip="none" rotWithShape="1">
              <a:gsLst>
                <a:gs pos="30000">
                  <a:srgbClr val="CFE3F8">
                    <a:alpha val="77000"/>
                  </a:srgbClr>
                </a:gs>
                <a:gs pos="100000">
                  <a:srgbClr val="CFE3F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84150"/>
              <a:r>
                <a:rPr lang="en-US" dirty="0">
                  <a:solidFill>
                    <a:srgbClr val="0073CF"/>
                  </a:solidFill>
                  <a:latin typeface="Frutiger LT Std 47 Light Conden"/>
                  <a:ea typeface="+mn-lt"/>
                  <a:cs typeface="+mn-lt"/>
                </a:rPr>
                <a:t>Tips to stay on track:</a:t>
              </a:r>
              <a:endParaRPr lang="en-US" dirty="0">
                <a:latin typeface="Frutiger LT Std 47 Light Conden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EF435E-7D7B-48D2-BF21-692C3A912B4A}"/>
                </a:ext>
              </a:extLst>
            </p:cNvPr>
            <p:cNvSpPr txBox="1"/>
            <p:nvPr/>
          </p:nvSpPr>
          <p:spPr>
            <a:xfrm>
              <a:off x="931830" y="5291194"/>
              <a:ext cx="7915112" cy="32778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627063" indent="-627063">
                <a:buFont typeface="Wingdings" panose="05000000000000000000" pitchFamily="2" charset="2"/>
                <a:buChar char="§"/>
                <a:defRPr/>
              </a:pPr>
              <a:r>
                <a:rPr lang="en-US" sz="1700" dirty="0">
                  <a:ea typeface="+mn-lt"/>
                  <a:cs typeface="+mn-lt"/>
                </a:rPr>
                <a:t>Review your bank account transactions regularly.</a:t>
              </a:r>
            </a:p>
            <a:p>
              <a:pPr marL="627063" indent="-627063">
                <a:buFont typeface="Wingdings" panose="05000000000000000000" pitchFamily="2" charset="2"/>
                <a:buChar char="§"/>
                <a:defRPr/>
              </a:pPr>
              <a:r>
                <a:rPr lang="en-US" sz="1700" dirty="0">
                  <a:ea typeface="+mn-lt"/>
                  <a:cs typeface="+mn-lt"/>
                </a:rPr>
                <a:t>Pay your-self first; create a safety net.</a:t>
              </a:r>
            </a:p>
            <a:p>
              <a:pPr marL="627063" indent="-627063">
                <a:buFont typeface="Wingdings" panose="05000000000000000000" pitchFamily="2" charset="2"/>
                <a:buChar char="§"/>
                <a:defRPr/>
              </a:pPr>
              <a:r>
                <a:rPr lang="en-US" sz="1700" dirty="0">
                  <a:ea typeface="+mn-lt"/>
                  <a:cs typeface="+mn-lt"/>
                </a:rPr>
                <a:t>Look for discounts/sales and use your student ID card.</a:t>
              </a:r>
            </a:p>
            <a:p>
              <a:pPr marL="627063" indent="-627063">
                <a:defRPr/>
              </a:pPr>
              <a:endParaRPr lang="en-US" sz="1600" dirty="0">
                <a:ea typeface="+mn-lt"/>
                <a:cs typeface="+mn-lt"/>
              </a:endParaRPr>
            </a:p>
            <a:p>
              <a:pPr marL="627063" indent="-627063">
                <a:defRPr/>
              </a:pPr>
              <a:endParaRPr lang="en-US" sz="1600" dirty="0">
                <a:ea typeface="+mn-lt"/>
                <a:cs typeface="+mn-lt"/>
              </a:endParaRPr>
            </a:p>
            <a:p>
              <a:pPr marL="627063" indent="-627063">
                <a:defRPr/>
              </a:pPr>
              <a:endParaRPr lang="en-US" sz="1600" dirty="0">
                <a:latin typeface="+mj-lt"/>
              </a:endParaRPr>
            </a:p>
            <a:p>
              <a:br>
                <a:rPr lang="en-US" dirty="0"/>
              </a:br>
              <a:endParaRPr lang="en-US" dirty="0"/>
            </a:p>
            <a:p>
              <a:br>
                <a:rPr lang="en-US" dirty="0"/>
              </a:br>
              <a:endParaRPr lang="en-US" dirty="0"/>
            </a:p>
            <a:p>
              <a:br>
                <a:rPr lang="en-US" dirty="0"/>
              </a:b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C9B2955-A4FA-41DF-9002-D2B6CD9C496F}"/>
                </a:ext>
              </a:extLst>
            </p:cNvPr>
            <p:cNvSpPr/>
            <p:nvPr/>
          </p:nvSpPr>
          <p:spPr>
            <a:xfrm>
              <a:off x="515256" y="4877839"/>
              <a:ext cx="227355" cy="337007"/>
            </a:xfrm>
            <a:prstGeom prst="rect">
              <a:avLst/>
            </a:prstGeom>
            <a:solidFill>
              <a:srgbClr val="007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625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D4CCE-D811-4648-86BE-6A25321F6661}"/>
              </a:ext>
            </a:extLst>
          </p:cNvPr>
          <p:cNvSpPr/>
          <p:nvPr/>
        </p:nvSpPr>
        <p:spPr>
          <a:xfrm>
            <a:off x="522789" y="1631718"/>
            <a:ext cx="11146421" cy="2824006"/>
          </a:xfrm>
          <a:prstGeom prst="rect">
            <a:avLst/>
          </a:prstGeom>
          <a:gradFill flip="none" rotWithShape="1">
            <a:gsLst>
              <a:gs pos="30000">
                <a:srgbClr val="CFE3F8">
                  <a:alpha val="77000"/>
                </a:srgbClr>
              </a:gs>
              <a:gs pos="100000">
                <a:srgbClr val="CFE3F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/>
            <a:r>
              <a:rPr lang="en-US" sz="3600" b="1" dirty="0">
                <a:solidFill>
                  <a:srgbClr val="0073CF"/>
                </a:solidFill>
                <a:latin typeface="Arial"/>
                <a:cs typeface="Arial"/>
              </a:rPr>
              <a:t>ONTARIO STUDENT ASSISTANCE PROGRAM </a:t>
            </a:r>
          </a:p>
          <a:p>
            <a:pPr marL="184150"/>
            <a:r>
              <a:rPr lang="en-US" sz="4000" b="1" dirty="0">
                <a:solidFill>
                  <a:srgbClr val="0073CF"/>
                </a:solidFill>
                <a:latin typeface="Arial"/>
                <a:cs typeface="Arial"/>
              </a:rPr>
              <a:t>Ontario.ca/</a:t>
            </a:r>
            <a:r>
              <a:rPr lang="en-US" sz="4000" b="1" dirty="0" err="1">
                <a:solidFill>
                  <a:srgbClr val="0073CF"/>
                </a:solidFill>
                <a:latin typeface="Arial"/>
                <a:cs typeface="Arial"/>
              </a:rPr>
              <a:t>osap</a:t>
            </a:r>
            <a:r>
              <a:rPr lang="en-US" sz="4400" b="1" dirty="0">
                <a:solidFill>
                  <a:srgbClr val="0073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Std 47 Light Conden"/>
              </a:rPr>
              <a:t>                                 </a:t>
            </a:r>
            <a:endParaRPr lang="en-US" sz="5400" b="1" dirty="0">
              <a:solidFill>
                <a:srgbClr val="007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Std 47 Light Conden" panose="020B04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23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7BEFCF-1C24-4AB0-994F-3FD16B7FB7E4}"/>
              </a:ext>
            </a:extLst>
          </p:cNvPr>
          <p:cNvSpPr/>
          <p:nvPr/>
        </p:nvSpPr>
        <p:spPr>
          <a:xfrm>
            <a:off x="586595" y="5072474"/>
            <a:ext cx="7988061" cy="12054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en-CA" sz="1600" dirty="0">
                <a:latin typeface="Frutiger LT Std 57 Condensed"/>
                <a:cs typeface="Arial"/>
              </a:rPr>
              <a:t>When you apply, you will automatically be considered for</a:t>
            </a:r>
            <a:r>
              <a:rPr lang="en-CA" sz="1600" b="1" dirty="0">
                <a:latin typeface="Frutiger LT Std 57 Condensed"/>
                <a:cs typeface="Arial"/>
              </a:rPr>
              <a:t> grants </a:t>
            </a:r>
            <a:r>
              <a:rPr lang="en-CA" sz="1600" dirty="0">
                <a:latin typeface="Frutiger LT Std 57 Condensed"/>
                <a:cs typeface="Arial"/>
              </a:rPr>
              <a:t>(non-payable)  and</a:t>
            </a:r>
            <a:r>
              <a:rPr lang="en-CA" sz="1600" b="1" dirty="0">
                <a:latin typeface="Frutiger LT Std 57 Condensed"/>
                <a:cs typeface="Arial"/>
              </a:rPr>
              <a:t> loans </a:t>
            </a:r>
            <a:r>
              <a:rPr lang="en-CA" sz="1600" dirty="0">
                <a:latin typeface="Frutiger LT Std 57 Condensed"/>
                <a:cs typeface="Arial"/>
              </a:rPr>
              <a:t>(repayable). </a:t>
            </a:r>
            <a:endParaRPr lang="en-CA" sz="1600" dirty="0">
              <a:latin typeface="Frutiger LT Std 57 Condensed" panose="020B0606020204020204" pitchFamily="34" charset="0"/>
              <a:cs typeface="Arial" panose="020B0604020202020204" pitchFamily="34" charset="0"/>
            </a:endParaRPr>
          </a:p>
          <a:p>
            <a:pPr marL="214313" indent="-214313">
              <a:spcBef>
                <a:spcPts val="450"/>
              </a:spcBef>
              <a:buFont typeface="Arial"/>
              <a:buChar char="•"/>
              <a:defRPr/>
            </a:pPr>
            <a:r>
              <a:rPr lang="en-CA" sz="1600" dirty="0">
                <a:latin typeface="Frutiger LT Std 57 Condensed"/>
                <a:cs typeface="Arial"/>
              </a:rPr>
              <a:t> Did you know that you can </a:t>
            </a:r>
            <a:r>
              <a:rPr lang="en-CA" sz="1600" b="1" dirty="0">
                <a:latin typeface="Frutiger LT Std 57 Condensed"/>
                <a:cs typeface="Arial"/>
              </a:rPr>
              <a:t>decline</a:t>
            </a:r>
            <a:r>
              <a:rPr lang="en-CA" sz="1600" dirty="0">
                <a:latin typeface="Frutiger LT Std 57 Condensed"/>
                <a:cs typeface="Arial"/>
              </a:rPr>
              <a:t> the loan portion by requesting </a:t>
            </a:r>
            <a:r>
              <a:rPr lang="en-CA" sz="1600" b="1" dirty="0">
                <a:latin typeface="Frutiger LT Std 57 Condensed"/>
                <a:cs typeface="Arial"/>
              </a:rPr>
              <a:t>Grant Funding</a:t>
            </a:r>
          </a:p>
          <a:p>
            <a:pPr>
              <a:spcBef>
                <a:spcPts val="450"/>
              </a:spcBef>
              <a:defRPr/>
            </a:pPr>
            <a:r>
              <a:rPr lang="en-US" sz="1600" b="1" dirty="0">
                <a:latin typeface="Frutiger LT Std 57 Condensed"/>
                <a:cs typeface="Arial"/>
              </a:rPr>
              <a:t>     Only</a:t>
            </a:r>
            <a:endParaRPr lang="en-CA" sz="1600" b="1" dirty="0">
              <a:latin typeface="Frutiger LT Std 57 Condensed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D148BE-8C37-4C77-8A89-3413F189BC76}"/>
              </a:ext>
            </a:extLst>
          </p:cNvPr>
          <p:cNvSpPr/>
          <p:nvPr/>
        </p:nvSpPr>
        <p:spPr>
          <a:xfrm>
            <a:off x="586594" y="441633"/>
            <a:ext cx="10114331" cy="122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/>
            <a:r>
              <a:rPr lang="en-US" sz="3400" b="1" dirty="0">
                <a:solidFill>
                  <a:srgbClr val="0073CF"/>
                </a:solidFill>
                <a:latin typeface="Arial"/>
                <a:cs typeface="Arial"/>
              </a:rPr>
              <a:t>OSAP</a:t>
            </a:r>
          </a:p>
          <a:p>
            <a:pPr marL="184150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www.ontario.ca/osap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802D0D-1108-4996-811C-FD1C0D2587E4}"/>
              </a:ext>
            </a:extLst>
          </p:cNvPr>
          <p:cNvGrpSpPr/>
          <p:nvPr/>
        </p:nvGrpSpPr>
        <p:grpSpPr>
          <a:xfrm>
            <a:off x="1093245" y="1851728"/>
            <a:ext cx="2554357" cy="3091000"/>
            <a:chOff x="981485" y="1479999"/>
            <a:chExt cx="2743200" cy="33511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3EC15E-BE9F-40D1-8E9A-4F346C6A1624}"/>
                </a:ext>
              </a:extLst>
            </p:cNvPr>
            <p:cNvSpPr/>
            <p:nvPr/>
          </p:nvSpPr>
          <p:spPr>
            <a:xfrm>
              <a:off x="992124" y="4325085"/>
              <a:ext cx="2554357" cy="506042"/>
            </a:xfrm>
            <a:prstGeom prst="rect">
              <a:avLst/>
            </a:prstGeom>
            <a:solidFill>
              <a:srgbClr val="007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cs typeface="Calibri"/>
                </a:rPr>
                <a:t>Grants (you keep)</a:t>
              </a:r>
              <a:endParaRPr lang="en-US"/>
            </a:p>
          </p:txBody>
        </p:sp>
        <p:pic>
          <p:nvPicPr>
            <p:cNvPr id="3" name="Picture 3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6AECF7A-6F57-478B-9E54-9627DF2A5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485" y="1479999"/>
              <a:ext cx="2743200" cy="296057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202FD0-2F8C-4A45-AA72-E9682E68AF71}"/>
                </a:ext>
              </a:extLst>
            </p:cNvPr>
            <p:cNvSpPr/>
            <p:nvPr/>
          </p:nvSpPr>
          <p:spPr>
            <a:xfrm>
              <a:off x="1002786" y="1609987"/>
              <a:ext cx="2540000" cy="2712064"/>
            </a:xfrm>
            <a:prstGeom prst="rect">
              <a:avLst/>
            </a:prstGeom>
            <a:noFill/>
            <a:ln>
              <a:solidFill>
                <a:srgbClr val="0073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5F564CB-5DF7-4166-808F-4E40A526EFC9}"/>
              </a:ext>
            </a:extLst>
          </p:cNvPr>
          <p:cNvGrpSpPr/>
          <p:nvPr/>
        </p:nvGrpSpPr>
        <p:grpSpPr>
          <a:xfrm>
            <a:off x="4265129" y="1971626"/>
            <a:ext cx="2554358" cy="2971102"/>
            <a:chOff x="4265128" y="1702735"/>
            <a:chExt cx="2841523" cy="3239993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350CE490-F848-4D03-A14B-1134784F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5128" y="1959709"/>
              <a:ext cx="2841523" cy="235111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E4C17A0-18C6-4BFE-BC5C-B873C5719C02}"/>
                </a:ext>
              </a:extLst>
            </p:cNvPr>
            <p:cNvSpPr/>
            <p:nvPr/>
          </p:nvSpPr>
          <p:spPr>
            <a:xfrm>
              <a:off x="4415890" y="4436686"/>
              <a:ext cx="2554357" cy="506042"/>
            </a:xfrm>
            <a:prstGeom prst="rect">
              <a:avLst/>
            </a:prstGeom>
            <a:solidFill>
              <a:srgbClr val="007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cs typeface="Calibri"/>
                </a:rPr>
                <a:t>Loans (you pay back)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7CE970-38C9-4DC6-BA50-2650BDF79DAB}"/>
                </a:ext>
              </a:extLst>
            </p:cNvPr>
            <p:cNvSpPr/>
            <p:nvPr/>
          </p:nvSpPr>
          <p:spPr>
            <a:xfrm>
              <a:off x="4415890" y="1702735"/>
              <a:ext cx="2540000" cy="2712064"/>
            </a:xfrm>
            <a:prstGeom prst="rect">
              <a:avLst/>
            </a:prstGeom>
            <a:noFill/>
            <a:ln>
              <a:solidFill>
                <a:srgbClr val="0073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8286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5D16671-C064-4735-8A03-27FF84604D29}"/>
              </a:ext>
            </a:extLst>
          </p:cNvPr>
          <p:cNvSpPr/>
          <p:nvPr/>
        </p:nvSpPr>
        <p:spPr>
          <a:xfrm>
            <a:off x="10502283" y="5534218"/>
            <a:ext cx="1402672" cy="1026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216F72-7B3B-471E-AECB-1C15BAB18678}"/>
              </a:ext>
            </a:extLst>
          </p:cNvPr>
          <p:cNvSpPr/>
          <p:nvPr/>
        </p:nvSpPr>
        <p:spPr>
          <a:xfrm>
            <a:off x="-1077799" y="520737"/>
            <a:ext cx="1068501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4150" algn="ctr"/>
            <a:r>
              <a:rPr lang="en-US" sz="4000" b="1" dirty="0">
                <a:solidFill>
                  <a:srgbClr val="0073CF"/>
                </a:solidFill>
                <a:latin typeface="Arial"/>
                <a:cs typeface="Arial"/>
              </a:rPr>
              <a:t>HOW            IS CALCULATED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19BE00-D407-4A3A-89AA-34AE4375D64D}"/>
              </a:ext>
            </a:extLst>
          </p:cNvPr>
          <p:cNvSpPr/>
          <p:nvPr/>
        </p:nvSpPr>
        <p:spPr>
          <a:xfrm>
            <a:off x="693176" y="1604718"/>
            <a:ext cx="2829666" cy="850373"/>
          </a:xfrm>
          <a:prstGeom prst="roundRect">
            <a:avLst/>
          </a:prstGeom>
          <a:solidFill>
            <a:srgbClr val="1E34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Frutiger LT Std 57 Condensed" panose="020B0606020204020204" pitchFamily="34" charset="0"/>
                <a:cs typeface="Arial" panose="020B0604020202020204" pitchFamily="34" charset="0"/>
              </a:rPr>
              <a:t>EDUCATION COSTS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3E40FAE-2486-4F9F-9A7B-6B81A03C73EE}"/>
              </a:ext>
            </a:extLst>
          </p:cNvPr>
          <p:cNvSpPr/>
          <p:nvPr/>
        </p:nvSpPr>
        <p:spPr>
          <a:xfrm>
            <a:off x="4419102" y="1593271"/>
            <a:ext cx="3153315" cy="85037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Frutiger LT Std 57 Condensed" panose="020B0606020204020204" pitchFamily="34" charset="0"/>
                <a:cs typeface="Arial" panose="020B0604020202020204" pitchFamily="34" charset="0"/>
              </a:rPr>
              <a:t>FINANCIAL RESOURCES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C9FF4-0AB6-4A63-A87D-44A68DADDD47}"/>
              </a:ext>
            </a:extLst>
          </p:cNvPr>
          <p:cNvSpPr/>
          <p:nvPr/>
        </p:nvSpPr>
        <p:spPr>
          <a:xfrm>
            <a:off x="3848837" y="1593272"/>
            <a:ext cx="3546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Std 57 Condensed" panose="020B0606020204020204" pitchFamily="34" charset="0"/>
              </a:rPr>
              <a:t>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02EA42-E19C-4099-B44D-DC76CB11749E}"/>
              </a:ext>
            </a:extLst>
          </p:cNvPr>
          <p:cNvSpPr/>
          <p:nvPr/>
        </p:nvSpPr>
        <p:spPr>
          <a:xfrm>
            <a:off x="7682824" y="1593271"/>
            <a:ext cx="4622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Std 57 Condensed" panose="020B0606020204020204" pitchFamily="34" charset="0"/>
              </a:rPr>
              <a:t>=</a:t>
            </a:r>
            <a:endParaRPr lang="en-US" sz="48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Std 57 Condensed" panose="020B0606020204020204" pitchFamily="34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85672DA3-AC34-417C-A541-ABBD752851F4}"/>
              </a:ext>
            </a:extLst>
          </p:cNvPr>
          <p:cNvSpPr/>
          <p:nvPr/>
        </p:nvSpPr>
        <p:spPr>
          <a:xfrm>
            <a:off x="690293" y="2638421"/>
            <a:ext cx="2829666" cy="3506681"/>
          </a:xfrm>
          <a:prstGeom prst="roundRect">
            <a:avLst>
              <a:gd name="adj" fmla="val 7225"/>
            </a:avLst>
          </a:prstGeom>
          <a:solidFill>
            <a:srgbClr val="1E345C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Frutiger LT Std 57 Condensed"/>
                <a:cs typeface="Arial"/>
              </a:rPr>
              <a:t>Educational Costs: </a:t>
            </a:r>
            <a:r>
              <a:rPr lang="en-US" sz="2000" dirty="0">
                <a:solidFill>
                  <a:schemeClr val="bg1"/>
                </a:solidFill>
                <a:latin typeface="Frutiger LT Std 57 Condensed"/>
                <a:cs typeface="Arial"/>
              </a:rPr>
              <a:t>tuition, compulsory fees, books, supplies and equipment</a:t>
            </a:r>
          </a:p>
          <a:p>
            <a:pPr lvl="0" algn="ctr"/>
            <a:endParaRPr lang="en-US" sz="2000" dirty="0">
              <a:solidFill>
                <a:schemeClr val="bg1"/>
              </a:solidFill>
              <a:latin typeface="Frutiger LT Std 57 Condensed" panose="020B0606020204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b="1" dirty="0">
                <a:solidFill>
                  <a:schemeClr val="bg1"/>
                </a:solidFill>
                <a:latin typeface="Frutiger LT Std 57 Condensed"/>
                <a:cs typeface="Arial"/>
              </a:rPr>
              <a:t>Living Expenses: </a:t>
            </a:r>
            <a:r>
              <a:rPr lang="en-US" sz="2000" dirty="0">
                <a:solidFill>
                  <a:schemeClr val="bg1"/>
                </a:solidFill>
                <a:latin typeface="Frutiger LT Std 57 Condensed"/>
                <a:cs typeface="Arial"/>
              </a:rPr>
              <a:t>housing, utilities, food, transportation, entertainment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8E5055E1-FA52-4468-B7E3-A49546CC788C}"/>
              </a:ext>
            </a:extLst>
          </p:cNvPr>
          <p:cNvSpPr/>
          <p:nvPr/>
        </p:nvSpPr>
        <p:spPr>
          <a:xfrm>
            <a:off x="4397598" y="2646531"/>
            <a:ext cx="3196322" cy="3507680"/>
          </a:xfrm>
          <a:prstGeom prst="roundRect">
            <a:avLst>
              <a:gd name="adj" fmla="val 7225"/>
            </a:avLst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lvl="0"/>
            <a:endParaRPr lang="en-US" sz="2000" b="1" dirty="0">
              <a:solidFill>
                <a:schemeClr val="bg1"/>
              </a:solidFill>
              <a:latin typeface="Frutiger LT Std 57 Condensed"/>
              <a:cs typeface="Arial"/>
            </a:endParaRPr>
          </a:p>
          <a:p>
            <a:pPr lvl="0" algn="ctr"/>
            <a:r>
              <a:rPr lang="en-US" sz="2000" b="1" dirty="0">
                <a:solidFill>
                  <a:schemeClr val="bg1"/>
                </a:solidFill>
                <a:latin typeface="Frutiger LT Std 57 Condensed"/>
                <a:cs typeface="Arial"/>
              </a:rPr>
              <a:t>Student Income: </a:t>
            </a:r>
            <a:br>
              <a:rPr lang="en-US" sz="2000" b="1" dirty="0">
                <a:solidFill>
                  <a:schemeClr val="bg1"/>
                </a:solidFill>
                <a:latin typeface="Frutiger LT Std 57 Condensed" panose="020B0606020204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Frutiger LT Std 57 Condensed"/>
                <a:cs typeface="Arial"/>
              </a:rPr>
              <a:t>employment &amp; government income received during the school year </a:t>
            </a:r>
          </a:p>
          <a:p>
            <a:pPr lvl="0" algn="ctr"/>
            <a:endParaRPr lang="en-US" sz="1100" dirty="0">
              <a:solidFill>
                <a:schemeClr val="bg1"/>
              </a:solidFill>
              <a:latin typeface="Frutiger LT Std 57 Condensed" panose="020B0606020204020204" pitchFamily="34" charset="0"/>
              <a:cs typeface="Arial" panose="020B0604020202020204" pitchFamily="34" charset="0"/>
            </a:endParaRPr>
          </a:p>
          <a:p>
            <a:pPr lvl="0" algn="ctr"/>
            <a:endParaRPr lang="en-US" sz="700" dirty="0">
              <a:solidFill>
                <a:schemeClr val="bg1"/>
              </a:solidFill>
              <a:latin typeface="Frutiger LT Std 57 Condensed" panose="020B0606020204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dirty="0">
                <a:solidFill>
                  <a:schemeClr val="bg1"/>
                </a:solidFill>
                <a:latin typeface="Frutiger LT Std 57 Condensed"/>
                <a:cs typeface="Arial"/>
              </a:rPr>
              <a:t>Parental previous year income</a:t>
            </a:r>
          </a:p>
          <a:p>
            <a:pPr lvl="0" algn="ctr"/>
            <a:endParaRPr lang="en-US" sz="1100" dirty="0">
              <a:solidFill>
                <a:schemeClr val="bg1"/>
              </a:solidFill>
              <a:latin typeface="Frutiger LT Std 57 Condensed"/>
              <a:cs typeface="Arial"/>
            </a:endParaRPr>
          </a:p>
          <a:p>
            <a:pPr lvl="0" algn="ctr"/>
            <a:endParaRPr lang="en-US" sz="700" dirty="0">
              <a:solidFill>
                <a:schemeClr val="bg1"/>
              </a:solidFill>
              <a:latin typeface="Frutiger LT Std 57 Condensed"/>
              <a:cs typeface="Arial"/>
            </a:endParaRPr>
          </a:p>
          <a:p>
            <a:pPr lvl="0" algn="ctr"/>
            <a:r>
              <a:rPr lang="en-US" sz="2000" dirty="0">
                <a:solidFill>
                  <a:schemeClr val="bg1"/>
                </a:solidFill>
                <a:latin typeface="Frutiger LT Std 57 Condensed"/>
                <a:cs typeface="Arial"/>
              </a:rPr>
              <a:t>Scholarships &amp; Bursaries</a:t>
            </a:r>
          </a:p>
          <a:p>
            <a:pPr lvl="0" algn="ctr"/>
            <a:endParaRPr lang="en-US" sz="2000" dirty="0">
              <a:solidFill>
                <a:schemeClr val="bg1"/>
              </a:solidFill>
              <a:latin typeface="Frutiger LT Std 57 Condensed"/>
              <a:cs typeface="Arial"/>
            </a:endParaRPr>
          </a:p>
          <a:p>
            <a:pPr lvl="0" algn="ctr"/>
            <a:r>
              <a:rPr lang="en-US" sz="2000" dirty="0">
                <a:solidFill>
                  <a:schemeClr val="bg1"/>
                </a:solidFill>
                <a:latin typeface="Frutiger LT Std 57 Condensed"/>
                <a:cs typeface="Arial"/>
              </a:rPr>
              <a:t>Assets</a:t>
            </a:r>
          </a:p>
          <a:p>
            <a:pPr lvl="0"/>
            <a:endParaRPr lang="en-US" sz="2000" dirty="0">
              <a:solidFill>
                <a:schemeClr val="bg1"/>
              </a:solidFill>
              <a:latin typeface="Frutiger LT Std 57 Condensed" panose="020B06060202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95630B51-CFD2-485B-BA93-29DB0D20668F}"/>
              </a:ext>
            </a:extLst>
          </p:cNvPr>
          <p:cNvSpPr/>
          <p:nvPr/>
        </p:nvSpPr>
        <p:spPr>
          <a:xfrm>
            <a:off x="8379363" y="2638421"/>
            <a:ext cx="2829666" cy="3506408"/>
          </a:xfrm>
          <a:prstGeom prst="roundRect">
            <a:avLst>
              <a:gd name="adj" fmla="val 7225"/>
            </a:avLst>
          </a:prstGeom>
          <a:solidFill>
            <a:srgbClr val="00B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lvl="0"/>
            <a:endParaRPr lang="en-US" sz="2000" dirty="0">
              <a:solidFill>
                <a:schemeClr val="bg1"/>
              </a:solidFill>
              <a:latin typeface="Frutiger LT Std 57 Condensed" panose="020B0606020204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dirty="0">
                <a:solidFill>
                  <a:schemeClr val="bg1"/>
                </a:solidFill>
                <a:latin typeface="Frutiger LT Std 57 Condensed"/>
                <a:cs typeface="Arial"/>
              </a:rPr>
              <a:t>The amount of funding available to you through OSAP loans &amp; grants</a:t>
            </a:r>
            <a:endParaRPr lang="en-US" sz="2000" dirty="0">
              <a:solidFill>
                <a:schemeClr val="bg1"/>
              </a:solidFill>
              <a:latin typeface="Frutiger LT Std 57 Condensed" panose="020B0606020204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>
              <a:latin typeface="Frutiger LT Std 57 Condensed" panose="020B0606020204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>
              <a:latin typeface="Frutiger LT Std 57 Condensed" panose="020B0606020204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>
              <a:latin typeface="Frutiger LT Std 57 Condensed" panose="020B0606020204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>
              <a:latin typeface="Frutiger LT Std 57 Condensed" panose="020B06060202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DB36EFBB-4541-44C3-AA39-DFF245DDA4E0}"/>
              </a:ext>
            </a:extLst>
          </p:cNvPr>
          <p:cNvSpPr/>
          <p:nvPr/>
        </p:nvSpPr>
        <p:spPr>
          <a:xfrm>
            <a:off x="8365842" y="1604718"/>
            <a:ext cx="2829666" cy="850373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Frutiger LT Std 57 Condensed" panose="020B0606020204020204" pitchFamily="34" charset="0"/>
                <a:cs typeface="Arial" panose="020B0604020202020204" pitchFamily="34" charset="0"/>
              </a:rPr>
              <a:t>FINANCIAL NEED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5DA9A1-5E75-4E8D-AB71-084F6FC41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676" y="417159"/>
            <a:ext cx="1445173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7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D0D79D4-4CB9-4E61-8575-FFD4B0C23781}"/>
              </a:ext>
            </a:extLst>
          </p:cNvPr>
          <p:cNvGrpSpPr/>
          <p:nvPr/>
        </p:nvGrpSpPr>
        <p:grpSpPr>
          <a:xfrm>
            <a:off x="-720468" y="625930"/>
            <a:ext cx="10685014" cy="791969"/>
            <a:chOff x="-323000" y="557789"/>
            <a:chExt cx="10685014" cy="79196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D148BE-8C37-4C77-8A89-3413F189BC76}"/>
                </a:ext>
              </a:extLst>
            </p:cNvPr>
            <p:cNvSpPr/>
            <p:nvPr/>
          </p:nvSpPr>
          <p:spPr>
            <a:xfrm>
              <a:off x="-323000" y="737758"/>
              <a:ext cx="10685014" cy="61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84150" algn="ctr"/>
              <a:r>
                <a:rPr lang="en-US" sz="4000" b="1" dirty="0">
                  <a:solidFill>
                    <a:srgbClr val="0073CF"/>
                  </a:solidFill>
                  <a:latin typeface="Arial"/>
                  <a:cs typeface="Arial"/>
                </a:rPr>
                <a:t>HOW MUCH CAN I RECEIVE?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7F7F11-E35D-47D8-B2A7-A8D347151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6841" y="557789"/>
              <a:ext cx="1445173" cy="70788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8B88A2E-1C9F-4E46-958B-48BC4F3AC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811305"/>
            <a:ext cx="9202870" cy="38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F7A206D2D14458E8EDC88818D8D24" ma:contentTypeVersion="2" ma:contentTypeDescription="Create a new document." ma:contentTypeScope="" ma:versionID="5a07ed7fedbabbd3e11c9f97f705b5d4">
  <xsd:schema xmlns:xsd="http://www.w3.org/2001/XMLSchema" xmlns:xs="http://www.w3.org/2001/XMLSchema" xmlns:p="http://schemas.microsoft.com/office/2006/metadata/properties" xmlns:ns2="6876dd09-a080-49d2-b425-570a48f546b0" targetNamespace="http://schemas.microsoft.com/office/2006/metadata/properties" ma:root="true" ma:fieldsID="aa965f931051f56328b2f92f45864c09" ns2:_="">
    <xsd:import namespace="6876dd09-a080-49d2-b425-570a48f546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6dd09-a080-49d2-b425-570a48f5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7E0498-7112-4FC6-B1A5-FAE661EC01DF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876dd09-a080-49d2-b425-570a48f546b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B244D3-081A-435D-B027-7C6DECE7F3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0F09C-CF78-4767-82BB-3186BD1DC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76dd09-a080-49d2-b425-570a48f546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5587</TotalTime>
  <Words>1460</Words>
  <Application>Microsoft Office PowerPoint</Application>
  <PresentationFormat>Widescreen</PresentationFormat>
  <Paragraphs>299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Frutiger LT Std 47 Light Conden</vt:lpstr>
      <vt:lpstr>Frutiger LT Std 57 Condensed</vt:lpstr>
      <vt:lpstr>Lato</vt:lpstr>
      <vt:lpstr>Wingdings</vt:lpstr>
      <vt:lpstr>2_Office Theme</vt:lpstr>
      <vt:lpstr>PowerPoint Presentation</vt:lpstr>
      <vt:lpstr>PowerPoint Presentation</vt:lpstr>
      <vt:lpstr>PowerPoint Presentation</vt:lpstr>
      <vt:lpstr>PLANNING &amp; BUDGETING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INFORMATION WILL OSAP REQUIRE FROM ME?</vt:lpstr>
      <vt:lpstr>OSAP UPDATES 2021-2022</vt:lpstr>
      <vt:lpstr>OSAP APPEALS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Teeter</dc:creator>
  <cp:lastModifiedBy>Bilon, Sheona</cp:lastModifiedBy>
  <cp:revision>204</cp:revision>
  <dcterms:created xsi:type="dcterms:W3CDTF">2021-01-18T19:33:23Z</dcterms:created>
  <dcterms:modified xsi:type="dcterms:W3CDTF">2021-05-19T14:28:27Z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0x010100448F7A206D2D14458E8EDC88818D8D24</vt:lpwstr>
  </property>
</Properties>
</file>